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3"/>
  </p:notesMasterIdLst>
  <p:sldIdLst>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9144000" cy="5143500" type="screen16x9"/>
  <p:notesSz cx="6858000" cy="9144000"/>
  <p:embeddedFontLst>
    <p:embeddedFont>
      <p:font typeface="Lato" panose="020F0502020204030203" pitchFamily="34" charset="77"/>
      <p:regular r:id="rId54"/>
      <p:bold r:id="rId55"/>
      <p:italic r:id="rId56"/>
      <p:boldItalic r:id="rId57"/>
    </p:embeddedFont>
    <p:embeddedFont>
      <p:font typeface="Lato Light" panose="020F0302020204030203" pitchFamily="34" charset="7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51163121d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51163121d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51163121d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51163121d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51163121d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51163121d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51163121d_0_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51163121d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51163121d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51163121d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51163121d_0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151163121d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51163121d_0_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51163121d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51163121d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51163121d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151163121d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151163121d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51163121d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151163121d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2d6b0ea7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2d6b0ea70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51163121d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51163121d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51163121d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151163121d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51163121d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51163121d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51163121d_0_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51163121d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51163121d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51163121d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51163121d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51163121d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51163121d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51163121d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51163121d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151163121d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51163121d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51163121d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51163121d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151163121d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1163121d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1163121d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51163121d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51163121d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51163121d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51163121d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51163121d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151163121d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51163121d_0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151163121d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51163121d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51163121d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51163121d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51163121d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1163121d_0_9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1163121d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51163121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51163121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51163121d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51163121d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51163121d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51163121d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51163121d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51163121d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51163121d_0_1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51163121d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51163121d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51163121d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51163121d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51163121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51163121d_0_1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51163121d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1163121d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51163121d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51163121d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151163121d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51163121d_0_1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151163121d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151163121d_0_1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151163121d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151163121d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151163121d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51163121d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51163121d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51163121d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51163121d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0c9fe5275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0c9fe5275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151163121d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151163121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51163121d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51163121d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51163121d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51163121d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51163121d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51163121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850700"/>
            <a:ext cx="9144000" cy="1596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body" idx="1"/>
          </p:nvPr>
        </p:nvSpPr>
        <p:spPr>
          <a:xfrm>
            <a:off x="810900" y="772300"/>
            <a:ext cx="7537500" cy="4062300"/>
          </a:xfrm>
          <a:prstGeom prst="rect">
            <a:avLst/>
          </a:prstGeom>
          <a:noFill/>
        </p:spPr>
        <p:txBody>
          <a:bodyPr spcFirstLastPara="1" wrap="square" lIns="91425" tIns="91425" rIns="91425" bIns="91425" anchor="b" anchorCtr="0">
            <a:normAutofit/>
          </a:bodyPr>
          <a:lstStyle>
            <a:lvl1pPr marL="457200" lvl="0" indent="-381000" algn="l">
              <a:lnSpc>
                <a:spcPct val="115000"/>
              </a:lnSpc>
              <a:spcBef>
                <a:spcPts val="0"/>
              </a:spcBef>
              <a:spcAft>
                <a:spcPts val="0"/>
              </a:spcAft>
              <a:buClr>
                <a:srgbClr val="FFFFFF"/>
              </a:buClr>
              <a:buSzPts val="2400"/>
              <a:buChar char="●"/>
              <a:defRPr sz="2400" b="1">
                <a:solidFill>
                  <a:srgbClr val="FFFFFF"/>
                </a:solidFill>
              </a:defRPr>
            </a:lvl1pPr>
            <a:lvl2pPr marL="914400" lvl="1" indent="-355600" algn="l">
              <a:lnSpc>
                <a:spcPct val="115000"/>
              </a:lnSpc>
              <a:spcBef>
                <a:spcPts val="0"/>
              </a:spcBef>
              <a:spcAft>
                <a:spcPts val="0"/>
              </a:spcAft>
              <a:buClr>
                <a:srgbClr val="FFFFFF"/>
              </a:buClr>
              <a:buSzPts val="2000"/>
              <a:buChar char="○"/>
              <a:defRPr sz="2000">
                <a:solidFill>
                  <a:srgbClr val="FFFFFF"/>
                </a:solidFill>
              </a:defRPr>
            </a:lvl2pPr>
            <a:lvl3pPr marL="1371600" lvl="2" indent="-355600" algn="l">
              <a:lnSpc>
                <a:spcPct val="115000"/>
              </a:lnSpc>
              <a:spcBef>
                <a:spcPts val="0"/>
              </a:spcBef>
              <a:spcAft>
                <a:spcPts val="0"/>
              </a:spcAft>
              <a:buClr>
                <a:srgbClr val="FFFFFF"/>
              </a:buClr>
              <a:buSzPts val="2000"/>
              <a:buChar char="■"/>
              <a:defRPr sz="2000">
                <a:solidFill>
                  <a:srgbClr val="FFFFFF"/>
                </a:solidFill>
              </a:defRPr>
            </a:lvl3pPr>
            <a:lvl4pPr marL="1828800" lvl="3" indent="-355600" algn="l">
              <a:lnSpc>
                <a:spcPct val="115000"/>
              </a:lnSpc>
              <a:spcBef>
                <a:spcPts val="0"/>
              </a:spcBef>
              <a:spcAft>
                <a:spcPts val="0"/>
              </a:spcAft>
              <a:buClr>
                <a:srgbClr val="FFFFFF"/>
              </a:buClr>
              <a:buSzPts val="2000"/>
              <a:buChar char="●"/>
              <a:defRPr sz="2000">
                <a:solidFill>
                  <a:srgbClr val="FFFFFF"/>
                </a:solidFill>
              </a:defRPr>
            </a:lvl4pPr>
            <a:lvl5pPr marL="2286000" lvl="4" indent="-355600" algn="l">
              <a:lnSpc>
                <a:spcPct val="115000"/>
              </a:lnSpc>
              <a:spcBef>
                <a:spcPts val="0"/>
              </a:spcBef>
              <a:spcAft>
                <a:spcPts val="0"/>
              </a:spcAft>
              <a:buClr>
                <a:srgbClr val="FFFFFF"/>
              </a:buClr>
              <a:buSzPts val="2000"/>
              <a:buChar char="○"/>
              <a:defRPr sz="2000">
                <a:solidFill>
                  <a:srgbClr val="FFFFFF"/>
                </a:solidFill>
              </a:defRPr>
            </a:lvl5pPr>
            <a:lvl6pPr marL="2743200" lvl="5" indent="-355600" algn="l">
              <a:lnSpc>
                <a:spcPct val="115000"/>
              </a:lnSpc>
              <a:spcBef>
                <a:spcPts val="0"/>
              </a:spcBef>
              <a:spcAft>
                <a:spcPts val="0"/>
              </a:spcAft>
              <a:buClr>
                <a:srgbClr val="FFFFFF"/>
              </a:buClr>
              <a:buSzPts val="2000"/>
              <a:buChar char="■"/>
              <a:defRPr sz="2000">
                <a:solidFill>
                  <a:srgbClr val="FFFFFF"/>
                </a:solidFill>
              </a:defRPr>
            </a:lvl6pPr>
            <a:lvl7pPr marL="3200400" lvl="6" indent="-355600" algn="l">
              <a:lnSpc>
                <a:spcPct val="115000"/>
              </a:lnSpc>
              <a:spcBef>
                <a:spcPts val="0"/>
              </a:spcBef>
              <a:spcAft>
                <a:spcPts val="0"/>
              </a:spcAft>
              <a:buClr>
                <a:srgbClr val="FFFFFF"/>
              </a:buClr>
              <a:buSzPts val="2000"/>
              <a:buChar char="●"/>
              <a:defRPr sz="2000">
                <a:solidFill>
                  <a:srgbClr val="FFFFFF"/>
                </a:solidFill>
              </a:defRPr>
            </a:lvl7pPr>
            <a:lvl8pPr marL="3657600" lvl="7" indent="-355600" algn="l">
              <a:lnSpc>
                <a:spcPct val="115000"/>
              </a:lnSpc>
              <a:spcBef>
                <a:spcPts val="0"/>
              </a:spcBef>
              <a:spcAft>
                <a:spcPts val="0"/>
              </a:spcAft>
              <a:buClr>
                <a:srgbClr val="FFFFFF"/>
              </a:buClr>
              <a:buSzPts val="2000"/>
              <a:buChar char="○"/>
              <a:defRPr sz="2000">
                <a:solidFill>
                  <a:srgbClr val="FFFFFF"/>
                </a:solidFill>
              </a:defRPr>
            </a:lvl8pPr>
            <a:lvl9pPr marL="4114800" lvl="8" indent="-355600" algn="l">
              <a:lnSpc>
                <a:spcPct val="115000"/>
              </a:lnSpc>
              <a:spcBef>
                <a:spcPts val="0"/>
              </a:spcBef>
              <a:spcAft>
                <a:spcPts val="0"/>
              </a:spcAft>
              <a:buClr>
                <a:srgbClr val="FFFFFF"/>
              </a:buClr>
              <a:buSzPts val="2000"/>
              <a:buChar char="■"/>
              <a:defRPr sz="2000">
                <a:solidFill>
                  <a:srgbClr val="FFFFFF"/>
                </a:solidFill>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FF"/>
              </a:buClr>
              <a:buSzPts val="3600"/>
              <a:buNone/>
              <a:defRPr sz="3600">
                <a:solidFill>
                  <a:srgbClr val="0000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ernando_J._Corbat%C3%B3"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hyperlink" Target="https://en.wikipedia.org/wiki/Turing_Award" TargetMode="External"/><Relationship Id="rId4" Type="http://schemas.openxmlformats.org/officeDocument/2006/relationships/hyperlink" Target="https://en.wikipedia.org/wiki/Compatible_Time-Sharing_Syste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letely_Fair_Scheduler"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hyperlink" Target="https://en.wikipedia.org/wiki/Completely_Fair_Scheduler#cite_note-3" TargetMode="External"/><Relationship Id="rId4" Type="http://schemas.openxmlformats.org/officeDocument/2006/relationships/hyperlink" Target="https://en.wikipedia.org/wiki/Red-black_tre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377 Operating Systems</a:t>
            </a:r>
            <a:endParaRPr/>
          </a:p>
        </p:txBody>
      </p:sp>
      <p:sp>
        <p:nvSpPr>
          <p:cNvPr id="108" name="Google Shape;108;p26"/>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dirty="0"/>
              <a:t>Multi-Level Feedback Queue (MLFQ)</a:t>
            </a:r>
            <a:endParaRPr dirty="0"/>
          </a:p>
        </p:txBody>
      </p:sp>
      <p:pic>
        <p:nvPicPr>
          <p:cNvPr id="109" name="Google Shape;109;p26"/>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110" name="Google Shape;110;p26"/>
          <p:cNvPicPr preferRelativeResize="0"/>
          <p:nvPr/>
        </p:nvPicPr>
        <p:blipFill>
          <a:blip r:embed="rId4">
            <a:alphaModFix/>
          </a:blip>
          <a:stretch>
            <a:fillRect/>
          </a:stretch>
        </p:blipFill>
        <p:spPr>
          <a:xfrm>
            <a:off x="7145750" y="3564350"/>
            <a:ext cx="1517302" cy="1520800"/>
          </a:xfrm>
          <a:prstGeom prst="rect">
            <a:avLst/>
          </a:prstGeom>
          <a:noFill/>
          <a:ln>
            <a:noFill/>
          </a:ln>
        </p:spPr>
      </p:pic>
      <p:pic>
        <p:nvPicPr>
          <p:cNvPr id="111" name="Google Shape;111;p26"/>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112" name="Google Shape;112;p26"/>
          <p:cNvSpPr txBox="1"/>
          <p:nvPr/>
        </p:nvSpPr>
        <p:spPr>
          <a:xfrm>
            <a:off x="172000" y="221925"/>
            <a:ext cx="2501538"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website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95" name="Google Shape;195;p37"/>
          <p:cNvSpPr txBox="1">
            <a:spLocks noGrp="1"/>
          </p:cNvSpPr>
          <p:nvPr>
            <p:ph type="body" idx="1"/>
          </p:nvPr>
        </p:nvSpPr>
        <p:spPr>
          <a:xfrm>
            <a:off x="311700" y="2896500"/>
            <a:ext cx="8520600" cy="20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And thus we see how a scheduler might incorporate I/O.</a:t>
            </a:r>
            <a:endParaRPr sz="1600"/>
          </a:p>
          <a:p>
            <a:pPr marL="0" lvl="0" indent="0" algn="l" rtl="0">
              <a:spcBef>
                <a:spcPts val="1600"/>
              </a:spcBef>
              <a:spcAft>
                <a:spcPts val="0"/>
              </a:spcAft>
              <a:buNone/>
            </a:pPr>
            <a:r>
              <a:rPr lang="en" sz="1600"/>
              <a:t>By treating each CPU burst as a job, the scheduler makes sure processes that are “interactive” get run frequently.</a:t>
            </a:r>
            <a:endParaRPr sz="1600"/>
          </a:p>
          <a:p>
            <a:pPr marL="0" lvl="0" indent="0" algn="l" rtl="0">
              <a:spcBef>
                <a:spcPts val="1600"/>
              </a:spcBef>
              <a:spcAft>
                <a:spcPts val="1600"/>
              </a:spcAft>
              <a:buNone/>
            </a:pPr>
            <a:r>
              <a:rPr lang="en" sz="1600"/>
              <a:t>While those interactive jobs are performing I/O, other CPU-intensive jobs run, thus better utilizing the processor.</a:t>
            </a:r>
            <a:endParaRPr sz="1600" b="1"/>
          </a:p>
        </p:txBody>
      </p:sp>
      <p:sp>
        <p:nvSpPr>
          <p:cNvPr id="196" name="Google Shape;1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97" name="Google Shape;197;p37"/>
          <p:cNvPicPr preferRelativeResize="0"/>
          <p:nvPr/>
        </p:nvPicPr>
        <p:blipFill>
          <a:blip r:embed="rId3">
            <a:alphaModFix/>
          </a:blip>
          <a:stretch>
            <a:fillRect/>
          </a:stretch>
        </p:blipFill>
        <p:spPr>
          <a:xfrm>
            <a:off x="2541263" y="1017725"/>
            <a:ext cx="4061469" cy="1749100"/>
          </a:xfrm>
          <a:prstGeom prst="rect">
            <a:avLst/>
          </a:prstGeom>
          <a:noFill/>
          <a:ln>
            <a:noFill/>
          </a:ln>
        </p:spPr>
      </p:pic>
      <p:sp>
        <p:nvSpPr>
          <p:cNvPr id="198" name="Google Shape;198;p37"/>
          <p:cNvSpPr txBox="1"/>
          <p:nvPr/>
        </p:nvSpPr>
        <p:spPr>
          <a:xfrm>
            <a:off x="5579400" y="1107600"/>
            <a:ext cx="3252900" cy="3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rPr>
              <a:t>This is a better use of resources!</a:t>
            </a:r>
            <a:endParaRPr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Workload Assumptions</a:t>
            </a:r>
            <a:endParaRPr/>
          </a:p>
        </p:txBody>
      </p:sp>
      <p:sp>
        <p:nvSpPr>
          <p:cNvPr id="204" name="Google Shape;20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want to make some simplifying assumptions about running processes</a:t>
            </a:r>
            <a:br>
              <a:rPr lang="en"/>
            </a:br>
            <a:r>
              <a:rPr lang="en"/>
              <a:t>	This is typically referred to as </a:t>
            </a:r>
            <a:r>
              <a:rPr lang="en" u="sng"/>
              <a:t>the workload</a:t>
            </a:r>
            <a:r>
              <a:rPr lang="en"/>
              <a:t>.</a:t>
            </a:r>
            <a:endParaRPr/>
          </a:p>
          <a:p>
            <a:pPr marL="0" lvl="0" indent="0" algn="l" rtl="0">
              <a:spcBef>
                <a:spcPts val="1600"/>
              </a:spcBef>
              <a:spcAft>
                <a:spcPts val="0"/>
              </a:spcAft>
              <a:buNone/>
            </a:pPr>
            <a:r>
              <a:rPr lang="en"/>
              <a:t>Simplified assumptions about running processes (often called </a:t>
            </a:r>
            <a:r>
              <a:rPr lang="en" u="sng"/>
              <a:t>jobs</a:t>
            </a:r>
            <a:r>
              <a:rPr lang="en"/>
              <a:t>):</a:t>
            </a:r>
            <a:endParaRPr/>
          </a:p>
          <a:p>
            <a:pPr marL="457200" lvl="0" indent="-342900" algn="l" rtl="0">
              <a:spcBef>
                <a:spcPts val="1600"/>
              </a:spcBef>
              <a:spcAft>
                <a:spcPts val="0"/>
              </a:spcAft>
              <a:buSzPts val="1800"/>
              <a:buAutoNum type="arabicPeriod"/>
            </a:pPr>
            <a:r>
              <a:rPr lang="en" strike="sngStrike"/>
              <a:t>Each job runs for the same amount of time</a:t>
            </a:r>
            <a:endParaRPr strike="sngStrike"/>
          </a:p>
          <a:p>
            <a:pPr marL="457200" lvl="0" indent="-342900" algn="l" rtl="0">
              <a:spcBef>
                <a:spcPts val="0"/>
              </a:spcBef>
              <a:spcAft>
                <a:spcPts val="0"/>
              </a:spcAft>
              <a:buSzPts val="1800"/>
              <a:buAutoNum type="arabicPeriod"/>
            </a:pPr>
            <a:r>
              <a:rPr lang="en" strike="sngStrike"/>
              <a:t>All jobs arrive at the same time</a:t>
            </a:r>
            <a:endParaRPr strike="sngStrike"/>
          </a:p>
          <a:p>
            <a:pPr marL="457200" lvl="0" indent="-342900" algn="l" rtl="0">
              <a:spcBef>
                <a:spcPts val="0"/>
              </a:spcBef>
              <a:spcAft>
                <a:spcPts val="0"/>
              </a:spcAft>
              <a:buSzPts val="1800"/>
              <a:buAutoNum type="arabicPeriod"/>
            </a:pPr>
            <a:r>
              <a:rPr lang="en" strike="sngStrike"/>
              <a:t>Once started, each job runs to completion</a:t>
            </a:r>
            <a:endParaRPr strike="sngStrike"/>
          </a:p>
          <a:p>
            <a:pPr marL="457200" lvl="0" indent="-342900" algn="l" rtl="0">
              <a:spcBef>
                <a:spcPts val="0"/>
              </a:spcBef>
              <a:spcAft>
                <a:spcPts val="0"/>
              </a:spcAft>
              <a:buSzPts val="1800"/>
              <a:buAutoNum type="arabicPeriod"/>
            </a:pPr>
            <a:r>
              <a:rPr lang="en" strike="sngStrike"/>
              <a:t>All jobs only use the CPU (i.e., no I/O)</a:t>
            </a:r>
            <a:endParaRPr strike="sngStrike"/>
          </a:p>
          <a:p>
            <a:pPr marL="457200" lvl="0" indent="-342900" algn="l" rtl="0">
              <a:spcBef>
                <a:spcPts val="0"/>
              </a:spcBef>
              <a:spcAft>
                <a:spcPts val="0"/>
              </a:spcAft>
              <a:buSzPts val="1800"/>
              <a:buAutoNum type="arabicPeriod"/>
            </a:pPr>
            <a:r>
              <a:rPr lang="en"/>
              <a:t>The run-time of each job is known</a:t>
            </a:r>
            <a:endParaRPr/>
          </a:p>
          <a:p>
            <a:pPr marL="0" lvl="0" indent="0" algn="l" rtl="0">
              <a:spcBef>
                <a:spcPts val="1600"/>
              </a:spcBef>
              <a:spcAft>
                <a:spcPts val="1600"/>
              </a:spcAft>
              <a:buNone/>
            </a:pPr>
            <a:endParaRPr/>
          </a:p>
        </p:txBody>
      </p:sp>
      <p:sp>
        <p:nvSpPr>
          <p:cNvPr id="205" name="Google Shape;20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Workload Assumptions</a:t>
            </a:r>
            <a:endParaRPr/>
          </a:p>
        </p:txBody>
      </p:sp>
      <p:sp>
        <p:nvSpPr>
          <p:cNvPr id="211" name="Google Shape;21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want to make some simplifying assumptions about running processes</a:t>
            </a:r>
            <a:br>
              <a:rPr lang="en"/>
            </a:br>
            <a:r>
              <a:rPr lang="en"/>
              <a:t>	This is typically referred to as </a:t>
            </a:r>
            <a:r>
              <a:rPr lang="en" u="sng"/>
              <a:t>the workload</a:t>
            </a:r>
            <a:r>
              <a:rPr lang="en"/>
              <a:t>.</a:t>
            </a:r>
            <a:endParaRPr/>
          </a:p>
          <a:p>
            <a:pPr marL="0" lvl="0" indent="0" algn="l" rtl="0">
              <a:spcBef>
                <a:spcPts val="1600"/>
              </a:spcBef>
              <a:spcAft>
                <a:spcPts val="0"/>
              </a:spcAft>
              <a:buNone/>
            </a:pPr>
            <a:r>
              <a:rPr lang="en"/>
              <a:t>Simplified assumptions about running processes (often called </a:t>
            </a:r>
            <a:r>
              <a:rPr lang="en" u="sng"/>
              <a:t>jobs</a:t>
            </a:r>
            <a:r>
              <a:rPr lang="en"/>
              <a:t>):</a:t>
            </a:r>
            <a:endParaRPr/>
          </a:p>
          <a:p>
            <a:pPr marL="457200" lvl="0" indent="-342900" algn="l" rtl="0">
              <a:spcBef>
                <a:spcPts val="1600"/>
              </a:spcBef>
              <a:spcAft>
                <a:spcPts val="0"/>
              </a:spcAft>
              <a:buSzPts val="1800"/>
              <a:buAutoNum type="arabicPeriod"/>
            </a:pPr>
            <a:r>
              <a:rPr lang="en" strike="sngStrike"/>
              <a:t>Each job runs for the same amount of time</a:t>
            </a:r>
            <a:endParaRPr strike="sngStrike"/>
          </a:p>
          <a:p>
            <a:pPr marL="457200" lvl="0" indent="-342900" algn="l" rtl="0">
              <a:spcBef>
                <a:spcPts val="0"/>
              </a:spcBef>
              <a:spcAft>
                <a:spcPts val="0"/>
              </a:spcAft>
              <a:buSzPts val="1800"/>
              <a:buAutoNum type="arabicPeriod"/>
            </a:pPr>
            <a:r>
              <a:rPr lang="en" strike="sngStrike"/>
              <a:t>All jobs arrive at the same time</a:t>
            </a:r>
            <a:endParaRPr strike="sngStrike"/>
          </a:p>
          <a:p>
            <a:pPr marL="457200" lvl="0" indent="-342900" algn="l" rtl="0">
              <a:spcBef>
                <a:spcPts val="0"/>
              </a:spcBef>
              <a:spcAft>
                <a:spcPts val="0"/>
              </a:spcAft>
              <a:buSzPts val="1800"/>
              <a:buAutoNum type="arabicPeriod"/>
            </a:pPr>
            <a:r>
              <a:rPr lang="en" strike="sngStrike"/>
              <a:t>Once started, each job runs to completion</a:t>
            </a:r>
            <a:endParaRPr strike="sngStrike"/>
          </a:p>
          <a:p>
            <a:pPr marL="457200" lvl="0" indent="-342900" algn="l" rtl="0">
              <a:spcBef>
                <a:spcPts val="0"/>
              </a:spcBef>
              <a:spcAft>
                <a:spcPts val="0"/>
              </a:spcAft>
              <a:buSzPts val="1800"/>
              <a:buAutoNum type="arabicPeriod"/>
            </a:pPr>
            <a:r>
              <a:rPr lang="en" strike="sngStrike"/>
              <a:t>All jobs only use the CPU (i.e., no I/O)</a:t>
            </a:r>
            <a:endParaRPr strike="sngStrike"/>
          </a:p>
          <a:p>
            <a:pPr marL="457200" lvl="0" indent="-342900" algn="l" rtl="0">
              <a:spcBef>
                <a:spcPts val="0"/>
              </a:spcBef>
              <a:spcAft>
                <a:spcPts val="0"/>
              </a:spcAft>
              <a:buClr>
                <a:srgbClr val="FF0000"/>
              </a:buClr>
              <a:buSzPts val="1800"/>
              <a:buAutoNum type="arabicPeriod"/>
            </a:pPr>
            <a:r>
              <a:rPr lang="en" strike="sngStrike">
                <a:solidFill>
                  <a:srgbClr val="FF0000"/>
                </a:solidFill>
              </a:rPr>
              <a:t>The run-time of each job is known</a:t>
            </a:r>
            <a:endParaRPr strike="sngStrike">
              <a:solidFill>
                <a:srgbClr val="FF0000"/>
              </a:solidFill>
            </a:endParaRPr>
          </a:p>
          <a:p>
            <a:pPr marL="0" lvl="0" indent="0" algn="l" rtl="0">
              <a:spcBef>
                <a:spcPts val="1600"/>
              </a:spcBef>
              <a:spcAft>
                <a:spcPts val="1600"/>
              </a:spcAft>
              <a:buNone/>
            </a:pPr>
            <a:endParaRPr/>
          </a:p>
        </p:txBody>
      </p:sp>
      <p:sp>
        <p:nvSpPr>
          <p:cNvPr id="212" name="Google Shape;21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Multi-Level Feedback Queue</a:t>
            </a:r>
            <a:endParaRPr/>
          </a:p>
        </p:txBody>
      </p:sp>
      <p:sp>
        <p:nvSpPr>
          <p:cNvPr id="218" name="Google Shape;21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Multi-level Feedback Queue (MLFQ) scheduler was first described by </a:t>
            </a:r>
            <a:r>
              <a:rPr lang="en" u="sng">
                <a:solidFill>
                  <a:schemeClr val="hlink"/>
                </a:solidFill>
                <a:hlinkClick r:id="rId3"/>
              </a:rPr>
              <a:t>Corbato</a:t>
            </a:r>
            <a:r>
              <a:rPr lang="en"/>
              <a:t> et al. in 1962 in a system known as the </a:t>
            </a:r>
            <a:r>
              <a:rPr lang="en" u="sng">
                <a:solidFill>
                  <a:schemeClr val="hlink"/>
                </a:solidFill>
                <a:hlinkClick r:id="rId4"/>
              </a:rPr>
              <a:t>Compatible Time-Sharing System</a:t>
            </a:r>
            <a:r>
              <a:rPr lang="en"/>
              <a:t> (CTSS).</a:t>
            </a:r>
            <a:endParaRPr/>
          </a:p>
          <a:p>
            <a:pPr marL="0" lvl="0" indent="0" algn="l" rtl="0">
              <a:spcBef>
                <a:spcPts val="1600"/>
              </a:spcBef>
              <a:spcAft>
                <a:spcPts val="1600"/>
              </a:spcAft>
              <a:buNone/>
            </a:pPr>
            <a:r>
              <a:rPr lang="en"/>
              <a:t>This work, along with later work on Multics, led the ACM to award Corbato its highest honor, the </a:t>
            </a:r>
            <a:r>
              <a:rPr lang="en" u="sng">
                <a:solidFill>
                  <a:schemeClr val="hlink"/>
                </a:solidFill>
                <a:hlinkClick r:id="rId5"/>
              </a:rPr>
              <a:t>Turing Award</a:t>
            </a:r>
            <a:r>
              <a:rPr lang="en"/>
              <a:t>. The scheduler has subsequently been refined throughout the years to the implementations you will encounter in some modern systems</a:t>
            </a:r>
            <a:endParaRPr/>
          </a:p>
        </p:txBody>
      </p:sp>
      <p:sp>
        <p:nvSpPr>
          <p:cNvPr id="219" name="Google Shape;21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20" name="Google Shape;220;p40"/>
          <p:cNvPicPr preferRelativeResize="0"/>
          <p:nvPr/>
        </p:nvPicPr>
        <p:blipFill>
          <a:blip r:embed="rId6">
            <a:alphaModFix/>
          </a:blip>
          <a:stretch>
            <a:fillRect/>
          </a:stretch>
        </p:blipFill>
        <p:spPr>
          <a:xfrm>
            <a:off x="3557138" y="3517972"/>
            <a:ext cx="2029725" cy="141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 MLFQ Tries to Solve</a:t>
            </a:r>
            <a:endParaRPr/>
          </a:p>
        </p:txBody>
      </p:sp>
      <p:sp>
        <p:nvSpPr>
          <p:cNvPr id="226" name="Google Shape;22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MLFQ would like to optimize </a:t>
            </a:r>
            <a:r>
              <a:rPr lang="en" u="sng"/>
              <a:t>turnaround time</a:t>
            </a:r>
            <a:r>
              <a:rPr lang="en"/>
              <a:t>.</a:t>
            </a:r>
            <a:endParaRPr/>
          </a:p>
          <a:p>
            <a:pPr marL="0" lvl="0" indent="0" algn="l" rtl="0">
              <a:spcBef>
                <a:spcPts val="1600"/>
              </a:spcBef>
              <a:spcAft>
                <a:spcPts val="0"/>
              </a:spcAft>
              <a:buNone/>
            </a:pPr>
            <a:r>
              <a:rPr lang="en"/>
              <a:t>Unfortunately, the OS doesn’t generally know how long a job will run for, exactly the knowledge that algorithms like SJF (or STCF) </a:t>
            </a:r>
            <a:r>
              <a:rPr lang="en" b="1"/>
              <a:t>require</a:t>
            </a:r>
            <a:r>
              <a:rPr lang="en"/>
              <a:t>.</a:t>
            </a:r>
            <a:endParaRPr/>
          </a:p>
          <a:p>
            <a:pPr marL="0" lvl="0" indent="0" algn="l" rtl="0">
              <a:spcBef>
                <a:spcPts val="1600"/>
              </a:spcBef>
              <a:spcAft>
                <a:spcPts val="0"/>
              </a:spcAft>
              <a:buNone/>
            </a:pPr>
            <a:r>
              <a:rPr lang="en"/>
              <a:t>Second, MLFQ would like to make a system feel responsive to interactive users and thus minimize </a:t>
            </a:r>
            <a:r>
              <a:rPr lang="en" u="sng"/>
              <a:t>response time</a:t>
            </a:r>
            <a:r>
              <a:rPr lang="en"/>
              <a:t>.</a:t>
            </a:r>
            <a:endParaRPr/>
          </a:p>
          <a:p>
            <a:pPr marL="0" lvl="0" indent="0" algn="l" rtl="0">
              <a:spcBef>
                <a:spcPts val="1600"/>
              </a:spcBef>
              <a:spcAft>
                <a:spcPts val="1600"/>
              </a:spcAft>
              <a:buNone/>
            </a:pPr>
            <a:r>
              <a:rPr lang="en"/>
              <a:t>Algorithms like Round Robin reduce </a:t>
            </a:r>
            <a:r>
              <a:rPr lang="en" u="sng"/>
              <a:t>response time</a:t>
            </a:r>
            <a:r>
              <a:rPr lang="en"/>
              <a:t> but are </a:t>
            </a:r>
            <a:r>
              <a:rPr lang="en" b="1"/>
              <a:t>terrible</a:t>
            </a:r>
            <a:r>
              <a:rPr lang="en"/>
              <a:t> </a:t>
            </a:r>
            <a:br>
              <a:rPr lang="en"/>
            </a:br>
            <a:r>
              <a:rPr lang="en"/>
              <a:t>for </a:t>
            </a:r>
            <a:r>
              <a:rPr lang="en" u="sng"/>
              <a:t>turnaround time</a:t>
            </a:r>
            <a:r>
              <a:rPr lang="en"/>
              <a:t>.</a:t>
            </a:r>
            <a:endParaRPr/>
          </a:p>
        </p:txBody>
      </p:sp>
      <p:sp>
        <p:nvSpPr>
          <p:cNvPr id="227" name="Google Shape;22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33" name="Google Shape;233;p42"/>
          <p:cNvPicPr preferRelativeResize="0"/>
          <p:nvPr/>
        </p:nvPicPr>
        <p:blipFill>
          <a:blip r:embed="rId3">
            <a:alphaModFix/>
          </a:blip>
          <a:stretch>
            <a:fillRect/>
          </a:stretch>
        </p:blipFill>
        <p:spPr>
          <a:xfrm>
            <a:off x="152400" y="1557913"/>
            <a:ext cx="8839201" cy="2027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39" name="Google Shape;239;p43"/>
          <p:cNvPicPr preferRelativeResize="0"/>
          <p:nvPr/>
        </p:nvPicPr>
        <p:blipFill>
          <a:blip r:embed="rId3">
            <a:alphaModFix/>
          </a:blip>
          <a:stretch>
            <a:fillRect/>
          </a:stretch>
        </p:blipFill>
        <p:spPr>
          <a:xfrm>
            <a:off x="152400" y="1017275"/>
            <a:ext cx="8839200" cy="3108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Basic Idea</a:t>
            </a:r>
            <a:endParaRPr/>
          </a:p>
        </p:txBody>
      </p:sp>
      <p:sp>
        <p:nvSpPr>
          <p:cNvPr id="245" name="Google Shape;245;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treatment, the MLFQ has a number of distinct queues. </a:t>
            </a:r>
            <a:endParaRPr/>
          </a:p>
          <a:p>
            <a:pPr marL="0" lvl="0" indent="0" algn="l" rtl="0">
              <a:spcBef>
                <a:spcPts val="1600"/>
              </a:spcBef>
              <a:spcAft>
                <a:spcPts val="0"/>
              </a:spcAft>
              <a:buNone/>
            </a:pPr>
            <a:r>
              <a:rPr lang="en"/>
              <a:t>Each queue is assigned a different priority level. At any given time, a job that is ready to run is on a single queue.</a:t>
            </a:r>
            <a:endParaRPr/>
          </a:p>
          <a:p>
            <a:pPr marL="0" lvl="0" indent="0" algn="l" rtl="0">
              <a:spcBef>
                <a:spcPts val="1600"/>
              </a:spcBef>
              <a:spcAft>
                <a:spcPts val="1600"/>
              </a:spcAft>
              <a:buNone/>
            </a:pPr>
            <a:r>
              <a:rPr lang="en"/>
              <a:t>MLFQ uses priorities to decide which job should run at a given time: a job with higher priority (i.e., a job on a higher queue) is chosen to run</a:t>
            </a:r>
            <a:endParaRPr/>
          </a:p>
        </p:txBody>
      </p:sp>
      <p:sp>
        <p:nvSpPr>
          <p:cNvPr id="246" name="Google Shape;24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47" name="Google Shape;247;p44"/>
          <p:cNvPicPr preferRelativeResize="0"/>
          <p:nvPr/>
        </p:nvPicPr>
        <p:blipFill>
          <a:blip r:embed="rId3">
            <a:alphaModFix/>
          </a:blip>
          <a:stretch>
            <a:fillRect/>
          </a:stretch>
        </p:blipFill>
        <p:spPr>
          <a:xfrm>
            <a:off x="2924175" y="3440838"/>
            <a:ext cx="3295650" cy="138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Basic Rules</a:t>
            </a:r>
            <a:endParaRPr/>
          </a:p>
        </p:txBody>
      </p:sp>
      <p:sp>
        <p:nvSpPr>
          <p:cNvPr id="253" name="Google Shape;25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more than one job may be on a given queue, and thus have the same priority. In this case, we will just use round-robin scheduling among those jobs. </a:t>
            </a:r>
            <a:endParaRPr/>
          </a:p>
          <a:p>
            <a:pPr marL="0" lvl="0" indent="0" algn="l" rtl="0">
              <a:spcBef>
                <a:spcPts val="1600"/>
              </a:spcBef>
              <a:spcAft>
                <a:spcPts val="0"/>
              </a:spcAft>
              <a:buNone/>
            </a:pPr>
            <a:r>
              <a:rPr lang="en"/>
              <a:t>Thus, we arrive at the first two basic rules for MLFQ:</a:t>
            </a:r>
            <a:endParaRPr/>
          </a:p>
          <a:p>
            <a:pPr marL="457200" lvl="0" indent="-342900" algn="l" rtl="0">
              <a:spcBef>
                <a:spcPts val="1600"/>
              </a:spcBef>
              <a:spcAft>
                <a:spcPts val="0"/>
              </a:spcAft>
              <a:buSzPts val="1800"/>
              <a:buChar char="●"/>
            </a:pPr>
            <a:r>
              <a:rPr lang="en" b="1"/>
              <a:t>Rule 1:</a:t>
            </a:r>
            <a:r>
              <a:rPr lang="en"/>
              <a:t> If Priority(A) &gt; Priority(B), A runs (B doesn’t).</a:t>
            </a:r>
            <a:endParaRPr/>
          </a:p>
          <a:p>
            <a:pPr marL="457200" lvl="0" indent="-342900" algn="l" rtl="0">
              <a:spcBef>
                <a:spcPts val="0"/>
              </a:spcBef>
              <a:spcAft>
                <a:spcPts val="0"/>
              </a:spcAft>
              <a:buSzPts val="1800"/>
              <a:buChar char="●"/>
            </a:pPr>
            <a:r>
              <a:rPr lang="en" b="1"/>
              <a:t>Rule 2:</a:t>
            </a:r>
            <a:r>
              <a:rPr lang="en"/>
              <a:t> If Priority(A) = Priority(B), A &amp; B run in RR.</a:t>
            </a:r>
            <a:endParaRPr/>
          </a:p>
        </p:txBody>
      </p:sp>
      <p:sp>
        <p:nvSpPr>
          <p:cNvPr id="254" name="Google Shape;25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55" name="Google Shape;255;p45"/>
          <p:cNvPicPr preferRelativeResize="0"/>
          <p:nvPr/>
        </p:nvPicPr>
        <p:blipFill>
          <a:blip r:embed="rId3">
            <a:alphaModFix/>
          </a:blip>
          <a:stretch>
            <a:fillRect/>
          </a:stretch>
        </p:blipFill>
        <p:spPr>
          <a:xfrm>
            <a:off x="2924175" y="3440838"/>
            <a:ext cx="3295650" cy="138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Intuition</a:t>
            </a:r>
            <a:endParaRPr/>
          </a:p>
        </p:txBody>
      </p:sp>
      <p:sp>
        <p:nvSpPr>
          <p:cNvPr id="261" name="Google Shape;261;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to MLFQ scheduling therefore lies in how the scheduler sets priorities. Rather than giving a fixed priority to each job, MLFQ varies the priority of a job based on its observed behavior.</a:t>
            </a:r>
            <a:endParaRPr/>
          </a:p>
          <a:p>
            <a:pPr marL="0" lvl="0" indent="0" algn="l" rtl="0">
              <a:spcBef>
                <a:spcPts val="1600"/>
              </a:spcBef>
              <a:spcAft>
                <a:spcPts val="1600"/>
              </a:spcAft>
              <a:buNone/>
            </a:pPr>
            <a:endParaRPr/>
          </a:p>
        </p:txBody>
      </p:sp>
      <p:sp>
        <p:nvSpPr>
          <p:cNvPr id="262" name="Google Shape;26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9"/>
          <p:cNvPicPr preferRelativeResize="0"/>
          <p:nvPr/>
        </p:nvPicPr>
        <p:blipFill rotWithShape="1">
          <a:blip r:embed="rId3">
            <a:alphaModFix amt="80000"/>
          </a:blip>
          <a:srcRect/>
          <a:stretch/>
        </p:blipFill>
        <p:spPr>
          <a:xfrm>
            <a:off x="0" y="0"/>
            <a:ext cx="9144005" cy="5143497"/>
          </a:xfrm>
          <a:prstGeom prst="rect">
            <a:avLst/>
          </a:prstGeom>
          <a:noFill/>
          <a:ln>
            <a:noFill/>
          </a:ln>
        </p:spPr>
      </p:pic>
      <p:sp>
        <p:nvSpPr>
          <p:cNvPr id="131" name="Google Shape;131;p29"/>
          <p:cNvSpPr txBox="1">
            <a:spLocks noGrp="1"/>
          </p:cNvSpPr>
          <p:nvPr>
            <p:ph type="body" idx="1"/>
          </p:nvPr>
        </p:nvSpPr>
        <p:spPr>
          <a:xfrm>
            <a:off x="803250" y="1372425"/>
            <a:ext cx="7537500" cy="285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t>You can’t have your cake and eat it too!</a:t>
            </a:r>
            <a:endParaRPr sz="2800" b="1"/>
          </a:p>
          <a:p>
            <a:pPr marL="0" lvl="0" indent="0" algn="ctr" rtl="0">
              <a:spcBef>
                <a:spcPts val="1600"/>
              </a:spcBef>
              <a:spcAft>
                <a:spcPts val="0"/>
              </a:spcAft>
              <a:buNone/>
            </a:pPr>
            <a:endParaRPr sz="2800" b="1"/>
          </a:p>
          <a:p>
            <a:pPr marL="0" lvl="0" indent="0" algn="ctr" rtl="0">
              <a:spcBef>
                <a:spcPts val="1600"/>
              </a:spcBef>
              <a:spcAft>
                <a:spcPts val="0"/>
              </a:spcAft>
              <a:buNone/>
            </a:pPr>
            <a:r>
              <a:rPr lang="en" sz="2800" b="1"/>
              <a:t>But, is there a way we can have at least half?</a:t>
            </a:r>
            <a:endParaRPr sz="2800" b="1"/>
          </a:p>
          <a:p>
            <a:pPr marL="0" lvl="0" indent="0" algn="ctr" rtl="0">
              <a:spcBef>
                <a:spcPts val="1600"/>
              </a:spcBef>
              <a:spcAft>
                <a:spcPts val="1600"/>
              </a:spcAft>
              <a:buNone/>
            </a:pPr>
            <a:r>
              <a:rPr lang="en" sz="2800"/>
              <a:t> </a:t>
            </a:r>
            <a:endParaRPr sz="2800"/>
          </a:p>
        </p:txBody>
      </p:sp>
      <p:sp>
        <p:nvSpPr>
          <p:cNvPr id="132" name="Google Shape;13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Intuition</a:t>
            </a:r>
            <a:endParaRPr/>
          </a:p>
        </p:txBody>
      </p:sp>
      <p:sp>
        <p:nvSpPr>
          <p:cNvPr id="268" name="Google Shape;26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to MLFQ scheduling therefore lies in how the scheduler sets priorities. Rather than giving a fixed priority to each job, MLFQ varies the priority of a job based on its observed behavior.</a:t>
            </a:r>
            <a:endParaRPr/>
          </a:p>
          <a:p>
            <a:pPr marL="0" lvl="0" indent="0" algn="l" rtl="0">
              <a:spcBef>
                <a:spcPts val="1600"/>
              </a:spcBef>
              <a:spcAft>
                <a:spcPts val="0"/>
              </a:spcAft>
              <a:buNone/>
            </a:pPr>
            <a:r>
              <a:rPr lang="en"/>
              <a:t>If, for example, a job </a:t>
            </a:r>
            <a:r>
              <a:rPr lang="en" b="1"/>
              <a:t>repeatedly relinquishes the CPU</a:t>
            </a:r>
            <a:r>
              <a:rPr lang="en"/>
              <a:t> while waiting for input from the keyboard, MLFQ will keep its priority high, as this is how an interactive process might behave.</a:t>
            </a:r>
            <a:endParaRPr/>
          </a:p>
          <a:p>
            <a:pPr marL="0" lvl="0" indent="0" algn="l" rtl="0">
              <a:spcBef>
                <a:spcPts val="1600"/>
              </a:spcBef>
              <a:spcAft>
                <a:spcPts val="1600"/>
              </a:spcAft>
              <a:buNone/>
            </a:pPr>
            <a:endParaRPr/>
          </a:p>
        </p:txBody>
      </p:sp>
      <p:sp>
        <p:nvSpPr>
          <p:cNvPr id="269" name="Google Shape;26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Intuition</a:t>
            </a:r>
            <a:endParaRPr/>
          </a:p>
        </p:txBody>
      </p:sp>
      <p:sp>
        <p:nvSpPr>
          <p:cNvPr id="275" name="Google Shape;27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to MLFQ scheduling therefore lies in how the scheduler sets priorities. Rather than giving a fixed priority to each job, MLFQ varies the priority of a job based on its observed behavior.</a:t>
            </a:r>
            <a:endParaRPr/>
          </a:p>
          <a:p>
            <a:pPr marL="0" lvl="0" indent="0" algn="l" rtl="0">
              <a:spcBef>
                <a:spcPts val="1600"/>
              </a:spcBef>
              <a:spcAft>
                <a:spcPts val="0"/>
              </a:spcAft>
              <a:buNone/>
            </a:pPr>
            <a:r>
              <a:rPr lang="en"/>
              <a:t>If, for example, a job </a:t>
            </a:r>
            <a:r>
              <a:rPr lang="en" b="1"/>
              <a:t>repeatedly relinquishes the CPU</a:t>
            </a:r>
            <a:r>
              <a:rPr lang="en"/>
              <a:t> while waiting for input from the keyboard, MLFQ will keep its priority high, as this is how an interactive process might behave.</a:t>
            </a:r>
            <a:endParaRPr/>
          </a:p>
          <a:p>
            <a:pPr marL="0" lvl="0" indent="0" algn="l" rtl="0">
              <a:spcBef>
                <a:spcPts val="1600"/>
              </a:spcBef>
              <a:spcAft>
                <a:spcPts val="1600"/>
              </a:spcAft>
              <a:buNone/>
            </a:pPr>
            <a:r>
              <a:rPr lang="en"/>
              <a:t>If, instead, a job uses the CPU intensively for long periods of time, MLFQ will </a:t>
            </a:r>
            <a:r>
              <a:rPr lang="en" b="1"/>
              <a:t>reduce its priority</a:t>
            </a:r>
            <a:r>
              <a:rPr lang="en"/>
              <a:t>. In this way, MLFQ will try to learn about processes as they run, and thus use the </a:t>
            </a:r>
            <a:r>
              <a:rPr lang="en" b="1"/>
              <a:t>history of the job to predict its future behavior</a:t>
            </a:r>
            <a:r>
              <a:rPr lang="en"/>
              <a:t>.</a:t>
            </a:r>
            <a:endParaRPr/>
          </a:p>
        </p:txBody>
      </p:sp>
      <p:sp>
        <p:nvSpPr>
          <p:cNvPr id="276" name="Google Shape;276;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What does it look like?</a:t>
            </a:r>
            <a:endParaRPr/>
          </a:p>
        </p:txBody>
      </p:sp>
      <p:sp>
        <p:nvSpPr>
          <p:cNvPr id="282" name="Google Shape;282;p49"/>
          <p:cNvSpPr txBox="1">
            <a:spLocks noGrp="1"/>
          </p:cNvSpPr>
          <p:nvPr>
            <p:ph type="body" idx="1"/>
          </p:nvPr>
        </p:nvSpPr>
        <p:spPr>
          <a:xfrm>
            <a:off x="311700" y="1152475"/>
            <a:ext cx="3012600" cy="3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the figure, two jobs (A and B) are at the highest priority level, while job C is in the middle and job D is at the lowest priority. </a:t>
            </a:r>
            <a:endParaRPr sz="1600"/>
          </a:p>
          <a:p>
            <a:pPr marL="0" lvl="0" indent="0" algn="l" rtl="0">
              <a:spcBef>
                <a:spcPts val="1600"/>
              </a:spcBef>
              <a:spcAft>
                <a:spcPts val="1600"/>
              </a:spcAft>
              <a:buNone/>
            </a:pPr>
            <a:endParaRPr sz="1600"/>
          </a:p>
        </p:txBody>
      </p:sp>
      <p:sp>
        <p:nvSpPr>
          <p:cNvPr id="283" name="Google Shape;283;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84" name="Google Shape;284;p49"/>
          <p:cNvPicPr preferRelativeResize="0"/>
          <p:nvPr/>
        </p:nvPicPr>
        <p:blipFill>
          <a:blip r:embed="rId3">
            <a:alphaModFix/>
          </a:blip>
          <a:stretch>
            <a:fillRect/>
          </a:stretch>
        </p:blipFill>
        <p:spPr>
          <a:xfrm>
            <a:off x="4020350" y="1017725"/>
            <a:ext cx="3832280" cy="3820975"/>
          </a:xfrm>
          <a:prstGeom prst="rect">
            <a:avLst/>
          </a:prstGeom>
          <a:noFill/>
          <a:ln>
            <a:noFill/>
          </a:ln>
        </p:spPr>
      </p:pic>
      <p:sp>
        <p:nvSpPr>
          <p:cNvPr id="285" name="Google Shape;285;p49"/>
          <p:cNvSpPr/>
          <p:nvPr/>
        </p:nvSpPr>
        <p:spPr>
          <a:xfrm>
            <a:off x="6244975" y="948975"/>
            <a:ext cx="1554000" cy="6885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9"/>
          <p:cNvSpPr/>
          <p:nvPr/>
        </p:nvSpPr>
        <p:spPr>
          <a:xfrm>
            <a:off x="6244975" y="2822425"/>
            <a:ext cx="1554000" cy="6885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9"/>
          <p:cNvSpPr/>
          <p:nvPr/>
        </p:nvSpPr>
        <p:spPr>
          <a:xfrm>
            <a:off x="6244975" y="4213975"/>
            <a:ext cx="1554000" cy="68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What does it look like?</a:t>
            </a:r>
            <a:endParaRPr/>
          </a:p>
        </p:txBody>
      </p:sp>
      <p:sp>
        <p:nvSpPr>
          <p:cNvPr id="293" name="Google Shape;293;p50"/>
          <p:cNvSpPr txBox="1">
            <a:spLocks noGrp="1"/>
          </p:cNvSpPr>
          <p:nvPr>
            <p:ph type="body" idx="1"/>
          </p:nvPr>
        </p:nvSpPr>
        <p:spPr>
          <a:xfrm>
            <a:off x="311700" y="1152475"/>
            <a:ext cx="3012600" cy="3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In the figure, two jobs (A and B) are at the highest priority level, while job C is in the middle and job D is at the lowest priority. </a:t>
            </a:r>
            <a:endParaRPr sz="1600"/>
          </a:p>
          <a:p>
            <a:pPr marL="0" lvl="0" indent="0" algn="l" rtl="0">
              <a:spcBef>
                <a:spcPts val="1600"/>
              </a:spcBef>
              <a:spcAft>
                <a:spcPts val="1600"/>
              </a:spcAft>
              <a:buNone/>
            </a:pPr>
            <a:r>
              <a:rPr lang="en" sz="1600"/>
              <a:t>The scheduler would just alternate time slices between A and B because they are the highest priority jobs in the system; poor jobs C and D would never even get to run — an outrage!</a:t>
            </a:r>
            <a:endParaRPr sz="1600"/>
          </a:p>
        </p:txBody>
      </p:sp>
      <p:sp>
        <p:nvSpPr>
          <p:cNvPr id="294" name="Google Shape;29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95" name="Google Shape;295;p50"/>
          <p:cNvPicPr preferRelativeResize="0"/>
          <p:nvPr/>
        </p:nvPicPr>
        <p:blipFill>
          <a:blip r:embed="rId3">
            <a:alphaModFix/>
          </a:blip>
          <a:stretch>
            <a:fillRect/>
          </a:stretch>
        </p:blipFill>
        <p:spPr>
          <a:xfrm>
            <a:off x="4020350" y="1017725"/>
            <a:ext cx="3832280" cy="3820975"/>
          </a:xfrm>
          <a:prstGeom prst="rect">
            <a:avLst/>
          </a:prstGeom>
          <a:noFill/>
          <a:ln>
            <a:noFill/>
          </a:ln>
        </p:spPr>
      </p:pic>
      <p:sp>
        <p:nvSpPr>
          <p:cNvPr id="296" name="Google Shape;296;p50"/>
          <p:cNvSpPr/>
          <p:nvPr/>
        </p:nvSpPr>
        <p:spPr>
          <a:xfrm>
            <a:off x="6244975" y="948975"/>
            <a:ext cx="1554000" cy="6885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0"/>
          <p:cNvSpPr/>
          <p:nvPr/>
        </p:nvSpPr>
        <p:spPr>
          <a:xfrm>
            <a:off x="6244975" y="2822425"/>
            <a:ext cx="1554000" cy="6885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0"/>
          <p:cNvSpPr/>
          <p:nvPr/>
        </p:nvSpPr>
        <p:spPr>
          <a:xfrm>
            <a:off x="6244975" y="4213975"/>
            <a:ext cx="1554000" cy="68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50"/>
          <p:cNvPicPr preferRelativeResize="0"/>
          <p:nvPr/>
        </p:nvPicPr>
        <p:blipFill>
          <a:blip r:embed="rId4">
            <a:alphaModFix/>
          </a:blip>
          <a:stretch>
            <a:fillRect/>
          </a:stretch>
        </p:blipFill>
        <p:spPr>
          <a:xfrm>
            <a:off x="7916175" y="3328950"/>
            <a:ext cx="1104975" cy="110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MLFQ: What does it look like?</a:t>
            </a:r>
            <a:endParaRPr/>
          </a:p>
        </p:txBody>
      </p:sp>
      <p:sp>
        <p:nvSpPr>
          <p:cNvPr id="305" name="Google Shape;305;p51"/>
          <p:cNvSpPr txBox="1">
            <a:spLocks noGrp="1"/>
          </p:cNvSpPr>
          <p:nvPr>
            <p:ph type="body" idx="1"/>
          </p:nvPr>
        </p:nvSpPr>
        <p:spPr>
          <a:xfrm>
            <a:off x="311700" y="1152475"/>
            <a:ext cx="3012600" cy="3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Of course, just showing a static snapshot of some queues does not really give you an idea of how MLFQ works.</a:t>
            </a:r>
            <a:endParaRPr sz="1600"/>
          </a:p>
          <a:p>
            <a:pPr marL="0" lvl="0" indent="0" algn="l" rtl="0">
              <a:spcBef>
                <a:spcPts val="1600"/>
              </a:spcBef>
              <a:spcAft>
                <a:spcPts val="0"/>
              </a:spcAft>
              <a:buNone/>
            </a:pPr>
            <a:r>
              <a:rPr lang="en" sz="1600"/>
              <a:t>What we need is to understand how job priority </a:t>
            </a:r>
            <a:r>
              <a:rPr lang="en" sz="1600" b="1"/>
              <a:t>change</a:t>
            </a:r>
            <a:r>
              <a:rPr lang="en" sz="1600"/>
              <a:t> over time.</a:t>
            </a:r>
            <a:endParaRPr sz="1600"/>
          </a:p>
          <a:p>
            <a:pPr marL="0" lvl="0" indent="0" algn="l" rtl="0">
              <a:spcBef>
                <a:spcPts val="1600"/>
              </a:spcBef>
              <a:spcAft>
                <a:spcPts val="1600"/>
              </a:spcAft>
              <a:buNone/>
            </a:pPr>
            <a:r>
              <a:rPr lang="en" sz="1600"/>
              <a:t>That is exactly what we will do next.</a:t>
            </a:r>
            <a:endParaRPr sz="1600"/>
          </a:p>
        </p:txBody>
      </p:sp>
      <p:sp>
        <p:nvSpPr>
          <p:cNvPr id="306" name="Google Shape;30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07" name="Google Shape;307;p51"/>
          <p:cNvPicPr preferRelativeResize="0"/>
          <p:nvPr/>
        </p:nvPicPr>
        <p:blipFill>
          <a:blip r:embed="rId3">
            <a:alphaModFix/>
          </a:blip>
          <a:stretch>
            <a:fillRect/>
          </a:stretch>
        </p:blipFill>
        <p:spPr>
          <a:xfrm>
            <a:off x="4020350" y="1017725"/>
            <a:ext cx="3832280"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13" name="Google Shape;313;p52"/>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None/>
            </a:pPr>
            <a:endParaRPr sz="1600"/>
          </a:p>
        </p:txBody>
      </p:sp>
      <p:sp>
        <p:nvSpPr>
          <p:cNvPr id="314" name="Google Shape;314;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20" name="Google Shape;320;p53"/>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None/>
            </a:pPr>
            <a:r>
              <a:rPr lang="en" sz="1600"/>
              <a:t>To do this, we must keep in mind our workload: a mix of </a:t>
            </a:r>
            <a:r>
              <a:rPr lang="en" sz="1600" b="1"/>
              <a:t>interactive jobs that are short-running</a:t>
            </a:r>
            <a:r>
              <a:rPr lang="en" sz="1600"/>
              <a:t> (and may frequently relinquish the CPU), and some </a:t>
            </a:r>
            <a:r>
              <a:rPr lang="en" sz="1600" b="1"/>
              <a:t>longer-running “CPU-bound” jobs that need a lot of CPU time</a:t>
            </a:r>
            <a:r>
              <a:rPr lang="en" sz="1600"/>
              <a:t> but where response time isn’t important.</a:t>
            </a:r>
            <a:endParaRPr sz="1600"/>
          </a:p>
        </p:txBody>
      </p:sp>
      <p:sp>
        <p:nvSpPr>
          <p:cNvPr id="321" name="Google Shape;32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27" name="Google Shape;327;p54"/>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None/>
            </a:pPr>
            <a:r>
              <a:rPr lang="en" sz="1600"/>
              <a:t>To do this, we must keep in mind our workload: a mix of </a:t>
            </a:r>
            <a:r>
              <a:rPr lang="en" sz="1600" b="1"/>
              <a:t>interactive jobs that are short-running</a:t>
            </a:r>
            <a:r>
              <a:rPr lang="en" sz="1600"/>
              <a:t> (and may frequently relinquish the CPU), and some </a:t>
            </a:r>
            <a:r>
              <a:rPr lang="en" sz="1600" b="1"/>
              <a:t>longer-running “CPU-bound” jobs that need a lot of CPU time</a:t>
            </a:r>
            <a:r>
              <a:rPr lang="en" sz="1600"/>
              <a:t> but where response time isn’t important.</a:t>
            </a:r>
            <a:endParaRPr sz="1600"/>
          </a:p>
        </p:txBody>
      </p:sp>
      <p:sp>
        <p:nvSpPr>
          <p:cNvPr id="328" name="Google Shape;32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329" name="Google Shape;329;p54"/>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 is our first attempt at a priority-adjustment algorithm:</a:t>
            </a:r>
            <a:endParaRPr sz="1600"/>
          </a:p>
          <a:p>
            <a:pPr marL="0" lvl="0" indent="0" algn="l" rtl="0">
              <a:spcBef>
                <a:spcPts val="1600"/>
              </a:spcBef>
              <a:spcAft>
                <a:spcPts val="1600"/>
              </a:spcAft>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35" name="Google Shape;335;p55"/>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Clr>
                <a:schemeClr val="dk1"/>
              </a:buClr>
              <a:buSzPts val="1100"/>
              <a:buFont typeface="Arial"/>
              <a:buNone/>
            </a:pPr>
            <a:r>
              <a:rPr lang="en" sz="1600">
                <a:solidFill>
                  <a:schemeClr val="dk1"/>
                </a:solidFill>
              </a:rPr>
              <a:t>To do this, we must keep in mind our workload: a mix of </a:t>
            </a:r>
            <a:r>
              <a:rPr lang="en" sz="1600" b="1">
                <a:solidFill>
                  <a:schemeClr val="dk1"/>
                </a:solidFill>
              </a:rPr>
              <a:t>interactive jobs that are short-running</a:t>
            </a:r>
            <a:r>
              <a:rPr lang="en" sz="1600">
                <a:solidFill>
                  <a:schemeClr val="dk1"/>
                </a:solidFill>
              </a:rPr>
              <a:t> (and may frequently relinquish the CPU), and some </a:t>
            </a:r>
            <a:r>
              <a:rPr lang="en" sz="1600" b="1">
                <a:solidFill>
                  <a:schemeClr val="dk1"/>
                </a:solidFill>
              </a:rPr>
              <a:t>longer-running “CPU-bound” jobs that need a lot of CPU time</a:t>
            </a:r>
            <a:r>
              <a:rPr lang="en" sz="1600">
                <a:solidFill>
                  <a:schemeClr val="dk1"/>
                </a:solidFill>
              </a:rPr>
              <a:t> but where response time isn’t important.</a:t>
            </a:r>
            <a:endParaRPr sz="1600"/>
          </a:p>
        </p:txBody>
      </p:sp>
      <p:sp>
        <p:nvSpPr>
          <p:cNvPr id="336" name="Google Shape;33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37" name="Google Shape;337;p55"/>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 is our first attempt at a priority-adjustment algorithm:</a:t>
            </a:r>
            <a:endParaRPr sz="1600"/>
          </a:p>
          <a:p>
            <a:pPr marL="457200" lvl="0" indent="-330200" algn="l" rtl="0">
              <a:spcBef>
                <a:spcPts val="1600"/>
              </a:spcBef>
              <a:spcAft>
                <a:spcPts val="0"/>
              </a:spcAft>
              <a:buSzPts val="1600"/>
              <a:buChar char="●"/>
            </a:pPr>
            <a:r>
              <a:rPr lang="en" sz="1600" b="1"/>
              <a:t>Rule 3:</a:t>
            </a:r>
            <a:r>
              <a:rPr lang="en" sz="1600"/>
              <a:t> When a job enters the system, it is placed at the highest priority (the topmost queue).</a:t>
            </a:r>
            <a:endParaRPr sz="1600"/>
          </a:p>
          <a:p>
            <a:pPr marL="0" lvl="0" indent="0" algn="l" rtl="0">
              <a:spcBef>
                <a:spcPts val="1600"/>
              </a:spcBef>
              <a:spcAft>
                <a:spcPts val="1600"/>
              </a:spcAft>
              <a:buNone/>
            </a:pP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43" name="Google Shape;343;p56"/>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Clr>
                <a:schemeClr val="dk1"/>
              </a:buClr>
              <a:buSzPts val="1100"/>
              <a:buFont typeface="Arial"/>
              <a:buNone/>
            </a:pPr>
            <a:r>
              <a:rPr lang="en" sz="1600">
                <a:solidFill>
                  <a:schemeClr val="dk1"/>
                </a:solidFill>
              </a:rPr>
              <a:t>To do this, we must keep in mind our workload: a mix of </a:t>
            </a:r>
            <a:r>
              <a:rPr lang="en" sz="1600" b="1">
                <a:solidFill>
                  <a:schemeClr val="dk1"/>
                </a:solidFill>
              </a:rPr>
              <a:t>interactive jobs that are short-running</a:t>
            </a:r>
            <a:r>
              <a:rPr lang="en" sz="1600">
                <a:solidFill>
                  <a:schemeClr val="dk1"/>
                </a:solidFill>
              </a:rPr>
              <a:t> (and may frequently relinquish the CPU), and some </a:t>
            </a:r>
            <a:r>
              <a:rPr lang="en" sz="1600" b="1">
                <a:solidFill>
                  <a:schemeClr val="dk1"/>
                </a:solidFill>
              </a:rPr>
              <a:t>longer-running “CPU-bound” jobs that need a lot of CPU time</a:t>
            </a:r>
            <a:r>
              <a:rPr lang="en" sz="1600">
                <a:solidFill>
                  <a:schemeClr val="dk1"/>
                </a:solidFill>
              </a:rPr>
              <a:t> but where response time isn’t important.</a:t>
            </a:r>
            <a:endParaRPr sz="1600"/>
          </a:p>
        </p:txBody>
      </p:sp>
      <p:sp>
        <p:nvSpPr>
          <p:cNvPr id="344" name="Google Shape;34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45" name="Google Shape;345;p56"/>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 is our first attempt at a priority-adjustment algorithm:</a:t>
            </a:r>
            <a:endParaRPr sz="1600"/>
          </a:p>
          <a:p>
            <a:pPr marL="457200" lvl="0" indent="-330200" algn="l" rtl="0">
              <a:spcBef>
                <a:spcPts val="1600"/>
              </a:spcBef>
              <a:spcAft>
                <a:spcPts val="0"/>
              </a:spcAft>
              <a:buSzPts val="1600"/>
              <a:buChar char="●"/>
            </a:pPr>
            <a:r>
              <a:rPr lang="en" sz="1600" b="1"/>
              <a:t>Rule 3:</a:t>
            </a:r>
            <a:r>
              <a:rPr lang="en" sz="1600"/>
              <a:t> When a job enters the system, it is placed at the highest priority (the topmost queue).</a:t>
            </a:r>
            <a:endParaRPr sz="1600"/>
          </a:p>
          <a:p>
            <a:pPr marL="457200" lvl="0" indent="-330200" algn="l" rtl="0">
              <a:spcBef>
                <a:spcPts val="0"/>
              </a:spcBef>
              <a:spcAft>
                <a:spcPts val="0"/>
              </a:spcAft>
              <a:buSzPts val="1600"/>
              <a:buChar char="●"/>
            </a:pPr>
            <a:r>
              <a:rPr lang="en" sz="1600" b="1"/>
              <a:t>Rule 4a:</a:t>
            </a:r>
            <a:r>
              <a:rPr lang="en" sz="1600"/>
              <a:t> If a job uses up an entire time slice while running, its priority is </a:t>
            </a:r>
            <a:r>
              <a:rPr lang="en" sz="1600" b="1"/>
              <a:t>reduced</a:t>
            </a:r>
            <a:r>
              <a:rPr lang="en" sz="1600"/>
              <a:t> (i.e., it moves down one queue).</a:t>
            </a:r>
            <a:endParaRPr sz="1600"/>
          </a:p>
          <a:p>
            <a:pPr marL="0" lvl="0" indent="0" algn="l" rtl="0">
              <a:spcBef>
                <a:spcPts val="1600"/>
              </a:spcBef>
              <a:spcAft>
                <a:spcPts val="160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Workload Assumptions</a:t>
            </a:r>
            <a:endParaRPr/>
          </a:p>
        </p:txBody>
      </p:sp>
      <p:sp>
        <p:nvSpPr>
          <p:cNvPr id="138" name="Google Shape;138;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want to make some simplifying assumptions about running processes</a:t>
            </a:r>
            <a:br>
              <a:rPr lang="en"/>
            </a:br>
            <a:r>
              <a:rPr lang="en"/>
              <a:t>	This is typically referred to as </a:t>
            </a:r>
            <a:r>
              <a:rPr lang="en" u="sng"/>
              <a:t>the workload</a:t>
            </a:r>
            <a:r>
              <a:rPr lang="en"/>
              <a:t>.</a:t>
            </a:r>
            <a:endParaRPr/>
          </a:p>
          <a:p>
            <a:pPr marL="0" lvl="0" indent="0" algn="l" rtl="0">
              <a:spcBef>
                <a:spcPts val="1600"/>
              </a:spcBef>
              <a:spcAft>
                <a:spcPts val="0"/>
              </a:spcAft>
              <a:buNone/>
            </a:pPr>
            <a:r>
              <a:rPr lang="en"/>
              <a:t>Simplified assumptions about running processes (often called </a:t>
            </a:r>
            <a:r>
              <a:rPr lang="en" u="sng"/>
              <a:t>jobs</a:t>
            </a:r>
            <a:r>
              <a:rPr lang="en"/>
              <a:t>):</a:t>
            </a:r>
            <a:endParaRPr/>
          </a:p>
          <a:p>
            <a:pPr marL="457200" lvl="0" indent="-342900" algn="l" rtl="0">
              <a:spcBef>
                <a:spcPts val="1600"/>
              </a:spcBef>
              <a:spcAft>
                <a:spcPts val="0"/>
              </a:spcAft>
              <a:buSzPts val="1800"/>
              <a:buAutoNum type="arabicPeriod"/>
            </a:pPr>
            <a:r>
              <a:rPr lang="en" strike="sngStrike"/>
              <a:t>Each job runs for the same amount of time</a:t>
            </a:r>
            <a:endParaRPr strike="sngStrike"/>
          </a:p>
          <a:p>
            <a:pPr marL="457200" lvl="0" indent="-342900" algn="l" rtl="0">
              <a:spcBef>
                <a:spcPts val="0"/>
              </a:spcBef>
              <a:spcAft>
                <a:spcPts val="0"/>
              </a:spcAft>
              <a:buSzPts val="1800"/>
              <a:buAutoNum type="arabicPeriod"/>
            </a:pPr>
            <a:r>
              <a:rPr lang="en" strike="sngStrike"/>
              <a:t>All jobs arrive at the same time</a:t>
            </a:r>
            <a:endParaRPr strike="sngStrike"/>
          </a:p>
          <a:p>
            <a:pPr marL="457200" lvl="0" indent="-342900" algn="l" rtl="0">
              <a:spcBef>
                <a:spcPts val="0"/>
              </a:spcBef>
              <a:spcAft>
                <a:spcPts val="0"/>
              </a:spcAft>
              <a:buSzPts val="1800"/>
              <a:buAutoNum type="arabicPeriod"/>
            </a:pPr>
            <a:r>
              <a:rPr lang="en" strike="sngStrike"/>
              <a:t>Once started, each job runs to completion</a:t>
            </a:r>
            <a:endParaRPr strike="sngStrike"/>
          </a:p>
          <a:p>
            <a:pPr marL="457200" lvl="0" indent="-342900" algn="l" rtl="0">
              <a:spcBef>
                <a:spcPts val="0"/>
              </a:spcBef>
              <a:spcAft>
                <a:spcPts val="0"/>
              </a:spcAft>
              <a:buClr>
                <a:srgbClr val="FF0000"/>
              </a:buClr>
              <a:buSzPts val="1800"/>
              <a:buAutoNum type="arabicPeriod"/>
            </a:pPr>
            <a:r>
              <a:rPr lang="en" strike="sngStrike">
                <a:solidFill>
                  <a:srgbClr val="FF0000"/>
                </a:solidFill>
              </a:rPr>
              <a:t>All jobs only use the CPU (i.e., no I/O)</a:t>
            </a:r>
            <a:endParaRPr strike="sngStrike">
              <a:solidFill>
                <a:srgbClr val="FF0000"/>
              </a:solidFill>
            </a:endParaRPr>
          </a:p>
          <a:p>
            <a:pPr marL="457200" lvl="0" indent="-342900" algn="l" rtl="0">
              <a:spcBef>
                <a:spcPts val="0"/>
              </a:spcBef>
              <a:spcAft>
                <a:spcPts val="0"/>
              </a:spcAft>
              <a:buSzPts val="1800"/>
              <a:buAutoNum type="arabicPeriod"/>
            </a:pPr>
            <a:r>
              <a:rPr lang="en"/>
              <a:t>The run-time of each job is known</a:t>
            </a:r>
            <a:endParaRPr/>
          </a:p>
          <a:p>
            <a:pPr marL="0" lvl="0" indent="0" algn="l" rtl="0">
              <a:spcBef>
                <a:spcPts val="1600"/>
              </a:spcBef>
              <a:spcAft>
                <a:spcPts val="1600"/>
              </a:spcAft>
              <a:buNone/>
            </a:pPr>
            <a:endParaRPr/>
          </a:p>
        </p:txBody>
      </p:sp>
      <p:sp>
        <p:nvSpPr>
          <p:cNvPr id="139" name="Google Shape;13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#1: How to change priority</a:t>
            </a:r>
            <a:endParaRPr/>
          </a:p>
        </p:txBody>
      </p:sp>
      <p:sp>
        <p:nvSpPr>
          <p:cNvPr id="351" name="Google Shape;351;p57"/>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now must decide how MLFQ is going to change the priority level of a job (and thus which queue it is on) over the lifetime of a job.</a:t>
            </a:r>
            <a:endParaRPr sz="1600"/>
          </a:p>
          <a:p>
            <a:pPr marL="0" lvl="0" indent="0" algn="l" rtl="0">
              <a:spcBef>
                <a:spcPts val="1600"/>
              </a:spcBef>
              <a:spcAft>
                <a:spcPts val="1600"/>
              </a:spcAft>
              <a:buClr>
                <a:schemeClr val="dk1"/>
              </a:buClr>
              <a:buSzPts val="1100"/>
              <a:buFont typeface="Arial"/>
              <a:buNone/>
            </a:pPr>
            <a:r>
              <a:rPr lang="en" sz="1600">
                <a:solidFill>
                  <a:schemeClr val="dk1"/>
                </a:solidFill>
              </a:rPr>
              <a:t>To do this, we must keep in mind our workload: a mix of </a:t>
            </a:r>
            <a:r>
              <a:rPr lang="en" sz="1600" b="1">
                <a:solidFill>
                  <a:schemeClr val="dk1"/>
                </a:solidFill>
              </a:rPr>
              <a:t>interactive jobs that are short-running</a:t>
            </a:r>
            <a:r>
              <a:rPr lang="en" sz="1600">
                <a:solidFill>
                  <a:schemeClr val="dk1"/>
                </a:solidFill>
              </a:rPr>
              <a:t> (and may frequently relinquish the CPU), and some </a:t>
            </a:r>
            <a:r>
              <a:rPr lang="en" sz="1600" b="1">
                <a:solidFill>
                  <a:schemeClr val="dk1"/>
                </a:solidFill>
              </a:rPr>
              <a:t>longer-running “CPU-bound” jobs that need a lot of CPU time</a:t>
            </a:r>
            <a:r>
              <a:rPr lang="en" sz="1600">
                <a:solidFill>
                  <a:schemeClr val="dk1"/>
                </a:solidFill>
              </a:rPr>
              <a:t> but where response time isn’t important.</a:t>
            </a:r>
            <a:endParaRPr sz="1600"/>
          </a:p>
        </p:txBody>
      </p:sp>
      <p:sp>
        <p:nvSpPr>
          <p:cNvPr id="352" name="Google Shape;352;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53" name="Google Shape;353;p57"/>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Here is our first attempt at a priority-adjustment algorithm:</a:t>
            </a:r>
            <a:endParaRPr sz="1600"/>
          </a:p>
          <a:p>
            <a:pPr marL="457200" lvl="0" indent="-330200" algn="l" rtl="0">
              <a:spcBef>
                <a:spcPts val="1600"/>
              </a:spcBef>
              <a:spcAft>
                <a:spcPts val="0"/>
              </a:spcAft>
              <a:buSzPts val="1600"/>
              <a:buChar char="●"/>
            </a:pPr>
            <a:r>
              <a:rPr lang="en" sz="1600" b="1"/>
              <a:t>Rule 3:</a:t>
            </a:r>
            <a:r>
              <a:rPr lang="en" sz="1600"/>
              <a:t> When a job enters the system, it is placed at the highest priority (the topmost queue).</a:t>
            </a:r>
            <a:endParaRPr sz="1600"/>
          </a:p>
          <a:p>
            <a:pPr marL="457200" lvl="0" indent="-330200" algn="l" rtl="0">
              <a:spcBef>
                <a:spcPts val="0"/>
              </a:spcBef>
              <a:spcAft>
                <a:spcPts val="0"/>
              </a:spcAft>
              <a:buSzPts val="1600"/>
              <a:buChar char="●"/>
            </a:pPr>
            <a:r>
              <a:rPr lang="en" sz="1600" b="1"/>
              <a:t>Rule 4a:</a:t>
            </a:r>
            <a:r>
              <a:rPr lang="en" sz="1600"/>
              <a:t> If a job uses up an entire time slice while running, its priority is </a:t>
            </a:r>
            <a:r>
              <a:rPr lang="en" sz="1600" b="1"/>
              <a:t>reduced</a:t>
            </a:r>
            <a:r>
              <a:rPr lang="en" sz="1600"/>
              <a:t> (i.e., it moves down one queue).</a:t>
            </a:r>
            <a:endParaRPr sz="1600"/>
          </a:p>
          <a:p>
            <a:pPr marL="457200" lvl="0" indent="-330200" algn="l" rtl="0">
              <a:spcBef>
                <a:spcPts val="0"/>
              </a:spcBef>
              <a:spcAft>
                <a:spcPts val="0"/>
              </a:spcAft>
              <a:buSzPts val="1600"/>
              <a:buChar char="●"/>
            </a:pPr>
            <a:r>
              <a:rPr lang="en" sz="1600" b="1"/>
              <a:t>Rule 4b:</a:t>
            </a:r>
            <a:r>
              <a:rPr lang="en" sz="1600"/>
              <a:t> If a job gives up the CPU before the time slice is up, it stays at the same priority level.</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1: A Single Long-Running Job</a:t>
            </a:r>
            <a:endParaRPr/>
          </a:p>
        </p:txBody>
      </p:sp>
      <p:sp>
        <p:nvSpPr>
          <p:cNvPr id="359" name="Google Shape;35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60" name="Google Shape;360;p58"/>
          <p:cNvPicPr preferRelativeResize="0"/>
          <p:nvPr/>
        </p:nvPicPr>
        <p:blipFill>
          <a:blip r:embed="rId3">
            <a:alphaModFix/>
          </a:blip>
          <a:stretch>
            <a:fillRect/>
          </a:stretch>
        </p:blipFill>
        <p:spPr>
          <a:xfrm>
            <a:off x="152400" y="1170125"/>
            <a:ext cx="4284375" cy="3795467"/>
          </a:xfrm>
          <a:prstGeom prst="rect">
            <a:avLst/>
          </a:prstGeom>
          <a:noFill/>
          <a:ln>
            <a:noFill/>
          </a:ln>
        </p:spPr>
      </p:pic>
      <p:sp>
        <p:nvSpPr>
          <p:cNvPr id="361" name="Google Shape;361;p58"/>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As you can see in the example, the job enters at the highest priority (Q2).</a:t>
            </a:r>
            <a:endParaRPr sz="1600"/>
          </a:p>
          <a:p>
            <a:pPr marL="0" lvl="0" indent="0" algn="l" rtl="0">
              <a:spcBef>
                <a:spcPts val="1600"/>
              </a:spcBef>
              <a:spcAft>
                <a:spcPts val="0"/>
              </a:spcAft>
              <a:buNone/>
            </a:pPr>
            <a:r>
              <a:rPr lang="en" sz="1600"/>
              <a:t>After a single time-slice of 10 ms, the scheduler reduces the job’s priority by one, and thus the job is on Q1.</a:t>
            </a:r>
            <a:endParaRPr sz="1600"/>
          </a:p>
          <a:p>
            <a:pPr marL="0" lvl="0" indent="0" algn="l" rtl="0">
              <a:spcBef>
                <a:spcPts val="1600"/>
              </a:spcBef>
              <a:spcAft>
                <a:spcPts val="1600"/>
              </a:spcAft>
              <a:buNone/>
            </a:pPr>
            <a:r>
              <a:rPr lang="en" sz="1600"/>
              <a:t>After running at Q1 for a time slice, the job is finally lowered to the lowest priority in the system (Q0), where it remains. Pretty simple, no?</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 Along Came a Short Job</a:t>
            </a:r>
            <a:endParaRPr/>
          </a:p>
        </p:txBody>
      </p:sp>
      <p:sp>
        <p:nvSpPr>
          <p:cNvPr id="367" name="Google Shape;367;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look at a more complicated example, and see how MLFQ tries to approximate SJF.</a:t>
            </a:r>
            <a:endParaRPr/>
          </a:p>
          <a:p>
            <a:pPr marL="0" lvl="0" indent="0" algn="l" rtl="0">
              <a:spcBef>
                <a:spcPts val="1600"/>
              </a:spcBef>
              <a:spcAft>
                <a:spcPts val="0"/>
              </a:spcAft>
              <a:buNone/>
            </a:pPr>
            <a:r>
              <a:rPr lang="en"/>
              <a:t>In this example, there are two jobs:</a:t>
            </a:r>
            <a:endParaRPr/>
          </a:p>
          <a:p>
            <a:pPr marL="457200" lvl="0" indent="-342900" algn="l" rtl="0">
              <a:spcBef>
                <a:spcPts val="1600"/>
              </a:spcBef>
              <a:spcAft>
                <a:spcPts val="0"/>
              </a:spcAft>
              <a:buSzPts val="1800"/>
              <a:buChar char="●"/>
            </a:pPr>
            <a:r>
              <a:rPr lang="en"/>
              <a:t>A, which is a long-running CPU-intensive job</a:t>
            </a:r>
            <a:endParaRPr/>
          </a:p>
          <a:p>
            <a:pPr marL="457200" lvl="0" indent="-342900" algn="l" rtl="0">
              <a:spcBef>
                <a:spcPts val="0"/>
              </a:spcBef>
              <a:spcAft>
                <a:spcPts val="0"/>
              </a:spcAft>
              <a:buSzPts val="1800"/>
              <a:buChar char="●"/>
            </a:pPr>
            <a:r>
              <a:rPr lang="en"/>
              <a:t>B, which is a short-running interactive job.</a:t>
            </a:r>
            <a:endParaRPr/>
          </a:p>
          <a:p>
            <a:pPr marL="0" lvl="0" indent="0" algn="l" rtl="0">
              <a:spcBef>
                <a:spcPts val="1600"/>
              </a:spcBef>
              <a:spcAft>
                <a:spcPts val="0"/>
              </a:spcAft>
              <a:buNone/>
            </a:pPr>
            <a:r>
              <a:rPr lang="en"/>
              <a:t>Assume A has been running for some time, and then B arrives.</a:t>
            </a:r>
            <a:endParaRPr/>
          </a:p>
          <a:p>
            <a:pPr marL="0" lvl="0" indent="0" algn="l" rtl="0">
              <a:spcBef>
                <a:spcPts val="1600"/>
              </a:spcBef>
              <a:spcAft>
                <a:spcPts val="1600"/>
              </a:spcAft>
              <a:buNone/>
            </a:pPr>
            <a:r>
              <a:rPr lang="en"/>
              <a:t>What will happen? Will MLFQ approximate SJF for B?</a:t>
            </a:r>
            <a:endParaRPr/>
          </a:p>
        </p:txBody>
      </p:sp>
      <p:sp>
        <p:nvSpPr>
          <p:cNvPr id="368" name="Google Shape;36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 Along Came a Short Job</a:t>
            </a:r>
            <a:endParaRPr/>
          </a:p>
        </p:txBody>
      </p:sp>
      <p:sp>
        <p:nvSpPr>
          <p:cNvPr id="374" name="Google Shape;37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75" name="Google Shape;375;p60"/>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 (shown in black) is running along in the lowest-priority queue (as would any long-running CPU-intensive jobs).</a:t>
            </a:r>
            <a:endParaRPr sz="1600"/>
          </a:p>
          <a:p>
            <a:pPr marL="0" lvl="0" indent="0" algn="l" rtl="0">
              <a:spcBef>
                <a:spcPts val="1600"/>
              </a:spcBef>
              <a:spcAft>
                <a:spcPts val="0"/>
              </a:spcAft>
              <a:buNone/>
            </a:pPr>
            <a:r>
              <a:rPr lang="en" sz="1600"/>
              <a:t>B (shown in gray) arrives at time T = 100, and thus is inserted into the highest queue; as its run-time is short (only 20 ms), B completes before reaching the bottom queue, in two time slices.</a:t>
            </a:r>
            <a:endParaRPr sz="1600"/>
          </a:p>
          <a:p>
            <a:pPr marL="0" lvl="0" indent="0" algn="l" rtl="0">
              <a:spcBef>
                <a:spcPts val="1600"/>
              </a:spcBef>
              <a:spcAft>
                <a:spcPts val="1600"/>
              </a:spcAft>
              <a:buNone/>
            </a:pPr>
            <a:r>
              <a:rPr lang="en" sz="1600"/>
              <a:t>Then A resumes running (at low priority).</a:t>
            </a:r>
            <a:endParaRPr sz="1600"/>
          </a:p>
        </p:txBody>
      </p:sp>
      <p:pic>
        <p:nvPicPr>
          <p:cNvPr id="376" name="Google Shape;376;p60"/>
          <p:cNvPicPr preferRelativeResize="0"/>
          <p:nvPr/>
        </p:nvPicPr>
        <p:blipFill>
          <a:blip r:embed="rId3">
            <a:alphaModFix/>
          </a:blip>
          <a:stretch>
            <a:fillRect/>
          </a:stretch>
        </p:blipFill>
        <p:spPr>
          <a:xfrm>
            <a:off x="152400" y="1170125"/>
            <a:ext cx="4093902" cy="3820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 Along Came a Short Job</a:t>
            </a:r>
            <a:endParaRPr/>
          </a:p>
        </p:txBody>
      </p:sp>
      <p:sp>
        <p:nvSpPr>
          <p:cNvPr id="382" name="Google Shape;38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83" name="Google Shape;383;p61"/>
          <p:cNvSpPr txBox="1">
            <a:spLocks noGrp="1"/>
          </p:cNvSpPr>
          <p:nvPr>
            <p:ph type="body" idx="1"/>
          </p:nvPr>
        </p:nvSpPr>
        <p:spPr>
          <a:xfrm>
            <a:off x="4589175" y="1152475"/>
            <a:ext cx="40788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You can hopefully understand one of the major goals of the algorithm: </a:t>
            </a:r>
            <a:endParaRPr sz="1600"/>
          </a:p>
          <a:p>
            <a:pPr marL="0" lvl="0" indent="0" algn="l" rtl="0">
              <a:spcBef>
                <a:spcPts val="1600"/>
              </a:spcBef>
              <a:spcAft>
                <a:spcPts val="0"/>
              </a:spcAft>
              <a:buNone/>
            </a:pPr>
            <a:r>
              <a:rPr lang="en" sz="1600"/>
              <a:t>because it </a:t>
            </a:r>
            <a:r>
              <a:rPr lang="en" sz="1600" b="1"/>
              <a:t>doesn’t know</a:t>
            </a:r>
            <a:r>
              <a:rPr lang="en" sz="1600"/>
              <a:t> whether a job will be a short job or a long-running job, it first assumes it might be a short job, thus giving the job high priority.</a:t>
            </a:r>
            <a:endParaRPr sz="1600"/>
          </a:p>
          <a:p>
            <a:pPr marL="0" lvl="0" indent="0" algn="l" rtl="0">
              <a:spcBef>
                <a:spcPts val="1600"/>
              </a:spcBef>
              <a:spcAft>
                <a:spcPts val="1600"/>
              </a:spcAft>
              <a:buNone/>
            </a:pPr>
            <a:r>
              <a:rPr lang="en" sz="1600"/>
              <a:t>If it actually is a short job, it will run quickly and complete; if it is not a short job, it will slowly move down the queues, and thus soon prove itself to be a long-running more batch-like process. In this manner, MLFQ approximates SJF.</a:t>
            </a:r>
            <a:endParaRPr sz="1600"/>
          </a:p>
        </p:txBody>
      </p:sp>
      <p:pic>
        <p:nvPicPr>
          <p:cNvPr id="384" name="Google Shape;384;p61"/>
          <p:cNvPicPr preferRelativeResize="0"/>
          <p:nvPr/>
        </p:nvPicPr>
        <p:blipFill>
          <a:blip r:embed="rId3">
            <a:alphaModFix/>
          </a:blip>
          <a:stretch>
            <a:fillRect/>
          </a:stretch>
        </p:blipFill>
        <p:spPr>
          <a:xfrm>
            <a:off x="152400" y="1170125"/>
            <a:ext cx="4093902"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 What about I/O?</a:t>
            </a:r>
            <a:endParaRPr/>
          </a:p>
        </p:txBody>
      </p:sp>
      <p:sp>
        <p:nvSpPr>
          <p:cNvPr id="390" name="Google Shape;390;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now look at an example with some I/O.</a:t>
            </a:r>
            <a:endParaRPr/>
          </a:p>
          <a:p>
            <a:pPr marL="0" lvl="0" indent="0" algn="l" rtl="0">
              <a:spcBef>
                <a:spcPts val="1600"/>
              </a:spcBef>
              <a:spcAft>
                <a:spcPts val="0"/>
              </a:spcAft>
              <a:buNone/>
            </a:pPr>
            <a:r>
              <a:rPr lang="en"/>
              <a:t>As </a:t>
            </a:r>
            <a:r>
              <a:rPr lang="en" b="1"/>
              <a:t>Rule 4b</a:t>
            </a:r>
            <a:r>
              <a:rPr lang="en"/>
              <a:t> states, if a process gives up the processor before using up its time slice, we keep it at the same priority level.</a:t>
            </a:r>
            <a:endParaRPr/>
          </a:p>
          <a:p>
            <a:pPr marL="0" lvl="0" indent="0" algn="l" rtl="0">
              <a:spcBef>
                <a:spcPts val="1600"/>
              </a:spcBef>
              <a:spcAft>
                <a:spcPts val="0"/>
              </a:spcAft>
              <a:buNone/>
            </a:pPr>
            <a:r>
              <a:rPr lang="en"/>
              <a:t>The intent of this rule is simple: </a:t>
            </a:r>
            <a:endParaRPr/>
          </a:p>
          <a:p>
            <a:pPr marL="457200" lvl="0" indent="-342900" algn="l" rtl="0">
              <a:spcBef>
                <a:spcPts val="1600"/>
              </a:spcBef>
              <a:spcAft>
                <a:spcPts val="0"/>
              </a:spcAft>
              <a:buSzPts val="1800"/>
              <a:buChar char="●"/>
            </a:pPr>
            <a:r>
              <a:rPr lang="en"/>
              <a:t>if an interactive job is doing a lot of I/O, it will relinquish the CPU before its time slice is complete</a:t>
            </a:r>
            <a:endParaRPr/>
          </a:p>
          <a:p>
            <a:pPr marL="457200" lvl="0" indent="-342900" algn="l" rtl="0">
              <a:spcBef>
                <a:spcPts val="0"/>
              </a:spcBef>
              <a:spcAft>
                <a:spcPts val="0"/>
              </a:spcAft>
              <a:buSzPts val="1800"/>
              <a:buChar char="●"/>
            </a:pPr>
            <a:r>
              <a:rPr lang="en"/>
              <a:t>In such case, we wish not to penalize the job and thus simply keep it at the same level.</a:t>
            </a:r>
            <a:endParaRPr/>
          </a:p>
        </p:txBody>
      </p:sp>
      <p:sp>
        <p:nvSpPr>
          <p:cNvPr id="391" name="Google Shape;39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 What about I/O?</a:t>
            </a:r>
            <a:endParaRPr/>
          </a:p>
        </p:txBody>
      </p:sp>
      <p:sp>
        <p:nvSpPr>
          <p:cNvPr id="397" name="Google Shape;397;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398" name="Google Shape;398;p63"/>
          <p:cNvPicPr preferRelativeResize="0"/>
          <p:nvPr/>
        </p:nvPicPr>
        <p:blipFill>
          <a:blip r:embed="rId3">
            <a:alphaModFix/>
          </a:blip>
          <a:stretch>
            <a:fillRect/>
          </a:stretch>
        </p:blipFill>
        <p:spPr>
          <a:xfrm>
            <a:off x="444876" y="1152475"/>
            <a:ext cx="3782875" cy="3334624"/>
          </a:xfrm>
          <a:prstGeom prst="rect">
            <a:avLst/>
          </a:prstGeom>
          <a:noFill/>
          <a:ln>
            <a:noFill/>
          </a:ln>
        </p:spPr>
      </p:pic>
      <p:sp>
        <p:nvSpPr>
          <p:cNvPr id="399" name="Google Shape;399;p63"/>
          <p:cNvSpPr txBox="1">
            <a:spLocks noGrp="1"/>
          </p:cNvSpPr>
          <p:nvPr>
            <p:ph type="body" idx="1"/>
          </p:nvPr>
        </p:nvSpPr>
        <p:spPr>
          <a:xfrm>
            <a:off x="4589175" y="1152475"/>
            <a:ext cx="40788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With an interactive job B (shown in gray) that needs the CPU only for 1 ms before performing an I/O competing for the CPU with a long-running batch job A (shown in black).</a:t>
            </a:r>
            <a:endParaRPr sz="1600"/>
          </a:p>
          <a:p>
            <a:pPr marL="0" lvl="0" indent="0" algn="l" rtl="0">
              <a:spcBef>
                <a:spcPts val="1600"/>
              </a:spcBef>
              <a:spcAft>
                <a:spcPts val="1600"/>
              </a:spcAft>
              <a:buNone/>
            </a:pPr>
            <a:r>
              <a:rPr lang="en" sz="1600"/>
              <a:t>The MLFQ approach keeps B at the highest priority because B keeps releasing the CPU; if B is an interactive job, MLFQ further achieves its goal of running interactive jobs quickly</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 What about I/O?</a:t>
            </a:r>
            <a:endParaRPr/>
          </a:p>
        </p:txBody>
      </p:sp>
      <p:sp>
        <p:nvSpPr>
          <p:cNvPr id="405" name="Google Shape;40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406" name="Google Shape;406;p64"/>
          <p:cNvPicPr preferRelativeResize="0"/>
          <p:nvPr/>
        </p:nvPicPr>
        <p:blipFill>
          <a:blip r:embed="rId3">
            <a:alphaModFix/>
          </a:blip>
          <a:stretch>
            <a:fillRect/>
          </a:stretch>
        </p:blipFill>
        <p:spPr>
          <a:xfrm>
            <a:off x="444876" y="1152475"/>
            <a:ext cx="3782875" cy="3334624"/>
          </a:xfrm>
          <a:prstGeom prst="rect">
            <a:avLst/>
          </a:prstGeom>
          <a:noFill/>
          <a:ln>
            <a:noFill/>
          </a:ln>
        </p:spPr>
      </p:pic>
      <p:sp>
        <p:nvSpPr>
          <p:cNvPr id="407" name="Google Shape;407;p64"/>
          <p:cNvSpPr txBox="1">
            <a:spLocks noGrp="1"/>
          </p:cNvSpPr>
          <p:nvPr>
            <p:ph type="body" idx="1"/>
          </p:nvPr>
        </p:nvSpPr>
        <p:spPr>
          <a:xfrm>
            <a:off x="4589175" y="1152475"/>
            <a:ext cx="40788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thus have a basic MLFQ. It seems to do a good job, sharing the CPU fairly between long-running jobs, and letting short or I/O-intensive interactive jobs run quickly.</a:t>
            </a:r>
            <a:endParaRPr sz="1600"/>
          </a:p>
          <a:p>
            <a:pPr marL="0" lvl="0" indent="0" algn="l" rtl="0">
              <a:spcBef>
                <a:spcPts val="1600"/>
              </a:spcBef>
              <a:spcAft>
                <a:spcPts val="0"/>
              </a:spcAft>
              <a:buNone/>
            </a:pPr>
            <a:r>
              <a:rPr lang="en" sz="1600"/>
              <a:t>Unfortunately, the approach we have developed thus far contains </a:t>
            </a:r>
            <a:r>
              <a:rPr lang="en" sz="1600" b="1"/>
              <a:t>serious flaws</a:t>
            </a:r>
            <a:r>
              <a:rPr lang="en" sz="1600"/>
              <a:t>. </a:t>
            </a:r>
            <a:endParaRPr sz="1600"/>
          </a:p>
          <a:p>
            <a:pPr marL="0" lvl="0" indent="0" algn="l" rtl="0">
              <a:spcBef>
                <a:spcPts val="1600"/>
              </a:spcBef>
              <a:spcAft>
                <a:spcPts val="1600"/>
              </a:spcAft>
              <a:buNone/>
            </a:pPr>
            <a:r>
              <a:rPr lang="en" sz="1600"/>
              <a:t>Can you think of any?</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 What about I/O?</a:t>
            </a:r>
            <a:endParaRPr/>
          </a:p>
        </p:txBody>
      </p:sp>
      <p:sp>
        <p:nvSpPr>
          <p:cNvPr id="413" name="Google Shape;413;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414" name="Google Shape;414;p65"/>
          <p:cNvPicPr preferRelativeResize="0"/>
          <p:nvPr/>
        </p:nvPicPr>
        <p:blipFill>
          <a:blip r:embed="rId3">
            <a:alphaModFix/>
          </a:blip>
          <a:stretch>
            <a:fillRect/>
          </a:stretch>
        </p:blipFill>
        <p:spPr>
          <a:xfrm>
            <a:off x="444876" y="1152475"/>
            <a:ext cx="3782875" cy="3334624"/>
          </a:xfrm>
          <a:prstGeom prst="rect">
            <a:avLst/>
          </a:prstGeom>
          <a:noFill/>
          <a:ln>
            <a:noFill/>
          </a:ln>
        </p:spPr>
      </p:pic>
      <p:sp>
        <p:nvSpPr>
          <p:cNvPr id="415" name="Google Shape;415;p65"/>
          <p:cNvSpPr txBox="1">
            <a:spLocks noGrp="1"/>
          </p:cNvSpPr>
          <p:nvPr>
            <p:ph type="body" idx="1"/>
          </p:nvPr>
        </p:nvSpPr>
        <p:spPr>
          <a:xfrm>
            <a:off x="4589175" y="1152475"/>
            <a:ext cx="40788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First, there is the problem of </a:t>
            </a:r>
            <a:r>
              <a:rPr lang="en" sz="1600" u="sng"/>
              <a:t>starvation</a:t>
            </a:r>
            <a:r>
              <a:rPr lang="en" sz="1600"/>
              <a:t>.</a:t>
            </a:r>
            <a:endParaRPr sz="1600"/>
          </a:p>
          <a:p>
            <a:pPr marL="0" lvl="0" indent="0" algn="l" rtl="0">
              <a:spcBef>
                <a:spcPts val="1600"/>
              </a:spcBef>
              <a:spcAft>
                <a:spcPts val="0"/>
              </a:spcAft>
              <a:buNone/>
            </a:pPr>
            <a:r>
              <a:rPr lang="en" sz="1600"/>
              <a:t>If there are “too many” interactive jobs in the system, they will combine to consume all CPU time, and thus long-running jobs will never receive any CPU time (they starve).</a:t>
            </a:r>
            <a:endParaRPr sz="1600"/>
          </a:p>
          <a:p>
            <a:pPr marL="0" lvl="0" indent="0" algn="l" rtl="0">
              <a:spcBef>
                <a:spcPts val="1600"/>
              </a:spcBef>
              <a:spcAft>
                <a:spcPts val="1600"/>
              </a:spcAft>
              <a:buNone/>
            </a:pPr>
            <a:r>
              <a:rPr lang="en" sz="1600"/>
              <a:t>We’d like to make some progress on these jobs even in this scenario.</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 What about I/O?</a:t>
            </a:r>
            <a:endParaRPr/>
          </a:p>
        </p:txBody>
      </p:sp>
      <p:sp>
        <p:nvSpPr>
          <p:cNvPr id="421" name="Google Shape;421;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422" name="Google Shape;422;p66"/>
          <p:cNvPicPr preferRelativeResize="0"/>
          <p:nvPr/>
        </p:nvPicPr>
        <p:blipFill>
          <a:blip r:embed="rId3">
            <a:alphaModFix/>
          </a:blip>
          <a:stretch>
            <a:fillRect/>
          </a:stretch>
        </p:blipFill>
        <p:spPr>
          <a:xfrm>
            <a:off x="444876" y="1152475"/>
            <a:ext cx="3782875" cy="3334624"/>
          </a:xfrm>
          <a:prstGeom prst="rect">
            <a:avLst/>
          </a:prstGeom>
          <a:noFill/>
          <a:ln>
            <a:noFill/>
          </a:ln>
        </p:spPr>
      </p:pic>
      <p:sp>
        <p:nvSpPr>
          <p:cNvPr id="423" name="Google Shape;423;p66"/>
          <p:cNvSpPr txBox="1">
            <a:spLocks noGrp="1"/>
          </p:cNvSpPr>
          <p:nvPr>
            <p:ph type="body" idx="1"/>
          </p:nvPr>
        </p:nvSpPr>
        <p:spPr>
          <a:xfrm>
            <a:off x="4589175" y="1152475"/>
            <a:ext cx="40788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Second, a smart user could rewrite their program to game the scheduler.</a:t>
            </a:r>
            <a:endParaRPr sz="1600"/>
          </a:p>
          <a:p>
            <a:pPr marL="0" lvl="0" indent="0" algn="l" rtl="0">
              <a:spcBef>
                <a:spcPts val="1600"/>
              </a:spcBef>
              <a:spcAft>
                <a:spcPts val="0"/>
              </a:spcAft>
              <a:buNone/>
            </a:pPr>
            <a:r>
              <a:rPr lang="en" sz="1600"/>
              <a:t>Gaming the scheduler generally refers to the idea of doing something sneaky to trick the scheduler into giving you more than your fair share of the resource.</a:t>
            </a:r>
            <a:endParaRPr sz="1600"/>
          </a:p>
          <a:p>
            <a:pPr marL="0" lvl="0" indent="0" algn="l" rtl="0">
              <a:spcBef>
                <a:spcPts val="1600"/>
              </a:spcBef>
              <a:spcAft>
                <a:spcPts val="1600"/>
              </a:spcAft>
              <a:buNone/>
            </a:pPr>
            <a:r>
              <a:rPr lang="en" sz="1600"/>
              <a:t>How might you do this?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Incorporating I/O</a:t>
            </a:r>
            <a:endParaRPr/>
          </a:p>
        </p:txBody>
      </p:sp>
      <p:sp>
        <p:nvSpPr>
          <p:cNvPr id="145" name="Google Shape;14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all interesting programs perform some kind of I/O.</a:t>
            </a:r>
            <a:endParaRPr/>
          </a:p>
          <a:p>
            <a:pPr marL="0" lvl="0" indent="0" algn="l" rtl="0">
              <a:spcBef>
                <a:spcPts val="1600"/>
              </a:spcBef>
              <a:spcAft>
                <a:spcPts val="0"/>
              </a:spcAft>
              <a:buNone/>
            </a:pPr>
            <a:r>
              <a:rPr lang="en" b="1"/>
              <a:t>A scheduler clearly has to make a decision</a:t>
            </a:r>
            <a:endParaRPr b="1"/>
          </a:p>
          <a:p>
            <a:pPr marL="457200" lvl="0" indent="-342900" algn="l" rtl="0">
              <a:spcBef>
                <a:spcPts val="1600"/>
              </a:spcBef>
              <a:spcAft>
                <a:spcPts val="0"/>
              </a:spcAft>
              <a:buSzPts val="1800"/>
              <a:buChar char="●"/>
            </a:pPr>
            <a:r>
              <a:rPr lang="en"/>
              <a:t>If an I/O request is made, the scheduler doesn't want to block other jobs.</a:t>
            </a:r>
            <a:endParaRPr/>
          </a:p>
          <a:p>
            <a:pPr marL="0" lvl="0" indent="0" algn="l" rtl="0">
              <a:spcBef>
                <a:spcPts val="1600"/>
              </a:spcBef>
              <a:spcAft>
                <a:spcPts val="0"/>
              </a:spcAft>
              <a:buNone/>
            </a:pPr>
            <a:r>
              <a:rPr lang="en"/>
              <a:t>If the I/O is sent to a hard disk drive, the process might be blocked for a few milliseconds or longer, depending on the current I/O load of the drive.</a:t>
            </a:r>
            <a:endParaRPr/>
          </a:p>
          <a:p>
            <a:pPr marL="457200" lvl="0" indent="-342900" algn="l" rtl="0">
              <a:spcBef>
                <a:spcPts val="1600"/>
              </a:spcBef>
              <a:spcAft>
                <a:spcPts val="0"/>
              </a:spcAft>
              <a:buSzPts val="1800"/>
              <a:buChar char="●"/>
            </a:pPr>
            <a:r>
              <a:rPr lang="en"/>
              <a:t>The scheduler should probably schedule another job on the CPU at that time.</a:t>
            </a:r>
            <a:endParaRPr/>
          </a:p>
        </p:txBody>
      </p:sp>
      <p:sp>
        <p:nvSpPr>
          <p:cNvPr id="146" name="Google Shape;14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29" name="Google Shape;429;p67"/>
          <p:cNvSpPr txBox="1">
            <a:spLocks noGrp="1"/>
          </p:cNvSpPr>
          <p:nvPr>
            <p:ph type="body" idx="1"/>
          </p:nvPr>
        </p:nvSpPr>
        <p:spPr>
          <a:xfrm>
            <a:off x="311700" y="1152475"/>
            <a:ext cx="4078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Let’s try to change the rules and see if we can avoid the problem of starvation.</a:t>
            </a:r>
            <a:endParaRPr sz="1600"/>
          </a:p>
          <a:p>
            <a:pPr marL="0" lvl="0" indent="0" algn="l" rtl="0">
              <a:spcBef>
                <a:spcPts val="1600"/>
              </a:spcBef>
              <a:spcAft>
                <a:spcPts val="0"/>
              </a:spcAft>
              <a:buNone/>
            </a:pPr>
            <a:r>
              <a:rPr lang="en" sz="1600"/>
              <a:t>What could we do in order to guarantee that CPU-bound jobs will make some progress (even if it is not much?).</a:t>
            </a:r>
            <a:endParaRPr sz="1600"/>
          </a:p>
          <a:p>
            <a:pPr marL="0" lvl="0" indent="0" algn="l" rtl="0">
              <a:spcBef>
                <a:spcPts val="1600"/>
              </a:spcBef>
              <a:spcAft>
                <a:spcPts val="1600"/>
              </a:spcAft>
              <a:buNone/>
            </a:pPr>
            <a:r>
              <a:rPr lang="en" sz="1600"/>
              <a:t>The simple idea here is to periodically </a:t>
            </a:r>
            <a:r>
              <a:rPr lang="en" sz="1600" b="1"/>
              <a:t>boost the priority</a:t>
            </a:r>
            <a:r>
              <a:rPr lang="en" sz="1600"/>
              <a:t> of all the jobs in system.</a:t>
            </a:r>
            <a:endParaRPr sz="1600"/>
          </a:p>
        </p:txBody>
      </p:sp>
      <p:sp>
        <p:nvSpPr>
          <p:cNvPr id="430" name="Google Shape;43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31" name="Google Shape;431;p67"/>
          <p:cNvSpPr txBox="1">
            <a:spLocks noGrp="1"/>
          </p:cNvSpPr>
          <p:nvPr>
            <p:ph type="body" idx="1"/>
          </p:nvPr>
        </p:nvSpPr>
        <p:spPr>
          <a:xfrm>
            <a:off x="4589175" y="1152475"/>
            <a:ext cx="4078800" cy="3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ways to achieve this, but let’s just do something simple: throw them all in the topmost queue; hence, a new rule:</a:t>
            </a:r>
            <a:endParaRPr sz="1600"/>
          </a:p>
          <a:p>
            <a:pPr marL="457200" lvl="0" indent="-330200" algn="l" rtl="0">
              <a:spcBef>
                <a:spcPts val="1600"/>
              </a:spcBef>
              <a:spcAft>
                <a:spcPts val="0"/>
              </a:spcAft>
              <a:buSzPts val="1600"/>
              <a:buChar char="●"/>
            </a:pPr>
            <a:r>
              <a:rPr lang="en" sz="1600" b="1"/>
              <a:t>Rule 5:</a:t>
            </a:r>
            <a:r>
              <a:rPr lang="en" sz="1600"/>
              <a:t> After some time period S, move all the jobs in the system to the topmost queue.</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37" name="Google Shape;43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38" name="Google Shape;438;p68"/>
          <p:cNvSpPr txBox="1">
            <a:spLocks noGrp="1"/>
          </p:cNvSpPr>
          <p:nvPr>
            <p:ph type="body" idx="1"/>
          </p:nvPr>
        </p:nvSpPr>
        <p:spPr>
          <a:xfrm>
            <a:off x="311700" y="1152475"/>
            <a:ext cx="83562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new rule solves two problems at once. </a:t>
            </a:r>
            <a:endParaRPr/>
          </a:p>
          <a:p>
            <a:pPr marL="0" lvl="0" indent="0" algn="l" rtl="0">
              <a:spcBef>
                <a:spcPts val="1600"/>
              </a:spcBef>
              <a:spcAft>
                <a:spcPts val="0"/>
              </a:spcAft>
              <a:buNone/>
            </a:pPr>
            <a:r>
              <a:rPr lang="en"/>
              <a:t>First, processes are guaranteed not to starve: by sitting in the top queue, a job will share the CPU with other high-priority jobs in a round-robin fashion, and thus eventually receive service.</a:t>
            </a:r>
            <a:endParaRPr/>
          </a:p>
          <a:p>
            <a:pPr marL="0" lvl="0" indent="0" algn="l" rtl="0">
              <a:spcBef>
                <a:spcPts val="1600"/>
              </a:spcBef>
              <a:spcAft>
                <a:spcPts val="1600"/>
              </a:spcAft>
              <a:buNone/>
            </a:pPr>
            <a:r>
              <a:rPr lang="en"/>
              <a:t>Second, if a CPU-bound job has become interactive, the scheduler treats it properly once it has received the </a:t>
            </a:r>
            <a:r>
              <a:rPr lang="en" b="1"/>
              <a:t>priority boost</a:t>
            </a:r>
            <a:r>
              <a:rPr lang="e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44" name="Google Shape;444;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45" name="Google Shape;445;p69"/>
          <p:cNvSpPr txBox="1">
            <a:spLocks noGrp="1"/>
          </p:cNvSpPr>
          <p:nvPr>
            <p:ph type="body" idx="1"/>
          </p:nvPr>
        </p:nvSpPr>
        <p:spPr>
          <a:xfrm>
            <a:off x="311700" y="3757075"/>
            <a:ext cx="8356200" cy="12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In this example, we show the behavior of a long-running job when competing for the CPU with two short-running interactive jobs.</a:t>
            </a:r>
            <a:endParaRPr sz="1600"/>
          </a:p>
        </p:txBody>
      </p:sp>
      <p:pic>
        <p:nvPicPr>
          <p:cNvPr id="446" name="Google Shape;446;p69"/>
          <p:cNvPicPr preferRelativeResize="0"/>
          <p:nvPr/>
        </p:nvPicPr>
        <p:blipFill>
          <a:blip r:embed="rId3">
            <a:alphaModFix/>
          </a:blip>
          <a:stretch>
            <a:fillRect/>
          </a:stretch>
        </p:blipFill>
        <p:spPr>
          <a:xfrm>
            <a:off x="1853038" y="1130388"/>
            <a:ext cx="5273524" cy="2514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52" name="Google Shape;45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53" name="Google Shape;453;p70"/>
          <p:cNvSpPr txBox="1">
            <a:spLocks noGrp="1"/>
          </p:cNvSpPr>
          <p:nvPr>
            <p:ph type="body" idx="1"/>
          </p:nvPr>
        </p:nvSpPr>
        <p:spPr>
          <a:xfrm>
            <a:off x="311700" y="3757075"/>
            <a:ext cx="8356200" cy="12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On the left, there is no priority boost, and thus the long-running job gets starved once the two short jobs arrive.</a:t>
            </a:r>
            <a:endParaRPr sz="1600"/>
          </a:p>
        </p:txBody>
      </p:sp>
      <p:pic>
        <p:nvPicPr>
          <p:cNvPr id="454" name="Google Shape;454;p70"/>
          <p:cNvPicPr preferRelativeResize="0"/>
          <p:nvPr/>
        </p:nvPicPr>
        <p:blipFill>
          <a:blip r:embed="rId3">
            <a:alphaModFix/>
          </a:blip>
          <a:stretch>
            <a:fillRect/>
          </a:stretch>
        </p:blipFill>
        <p:spPr>
          <a:xfrm>
            <a:off x="1853038" y="1130388"/>
            <a:ext cx="5273524" cy="2514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60" name="Google Shape;460;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61" name="Google Shape;461;p71"/>
          <p:cNvSpPr txBox="1">
            <a:spLocks noGrp="1"/>
          </p:cNvSpPr>
          <p:nvPr>
            <p:ph type="body" idx="1"/>
          </p:nvPr>
        </p:nvSpPr>
        <p:spPr>
          <a:xfrm>
            <a:off x="311700" y="3757075"/>
            <a:ext cx="8356200" cy="12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On the right, there is a priority boost every 50 ms, and thus we at least guarantee that the long-running job will make some progress, getting boosted to the highest priority every 50 ms and thus getting to run periodically</a:t>
            </a:r>
            <a:endParaRPr sz="1600"/>
          </a:p>
        </p:txBody>
      </p:sp>
      <p:pic>
        <p:nvPicPr>
          <p:cNvPr id="462" name="Google Shape;462;p71"/>
          <p:cNvPicPr preferRelativeResize="0"/>
          <p:nvPr/>
        </p:nvPicPr>
        <p:blipFill>
          <a:blip r:embed="rId3">
            <a:alphaModFix/>
          </a:blip>
          <a:stretch>
            <a:fillRect/>
          </a:stretch>
        </p:blipFill>
        <p:spPr>
          <a:xfrm>
            <a:off x="1853038" y="1130388"/>
            <a:ext cx="5273524" cy="2514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#2: The Priority Boost</a:t>
            </a:r>
            <a:endParaRPr/>
          </a:p>
        </p:txBody>
      </p:sp>
      <p:sp>
        <p:nvSpPr>
          <p:cNvPr id="468" name="Google Shape;46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69" name="Google Shape;469;p72"/>
          <p:cNvSpPr txBox="1">
            <a:spLocks noGrp="1"/>
          </p:cNvSpPr>
          <p:nvPr>
            <p:ph type="body" idx="1"/>
          </p:nvPr>
        </p:nvSpPr>
        <p:spPr>
          <a:xfrm>
            <a:off x="311700" y="3757075"/>
            <a:ext cx="8356200" cy="121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Of course, the addition of the time period S leads to the obvious question: what should S be set to? If it is set too high, long-running jobs could starve; too low, and interactive jobs may not get a proper share of the CPU.</a:t>
            </a:r>
            <a:endParaRPr sz="1600"/>
          </a:p>
        </p:txBody>
      </p:sp>
      <p:pic>
        <p:nvPicPr>
          <p:cNvPr id="470" name="Google Shape;470;p72"/>
          <p:cNvPicPr preferRelativeResize="0"/>
          <p:nvPr/>
        </p:nvPicPr>
        <p:blipFill>
          <a:blip r:embed="rId3">
            <a:alphaModFix/>
          </a:blip>
          <a:stretch>
            <a:fillRect/>
          </a:stretch>
        </p:blipFill>
        <p:spPr>
          <a:xfrm>
            <a:off x="1853038" y="1130388"/>
            <a:ext cx="5273524" cy="2514025"/>
          </a:xfrm>
          <a:prstGeom prst="rect">
            <a:avLst/>
          </a:prstGeom>
          <a:noFill/>
          <a:ln>
            <a:noFill/>
          </a:ln>
        </p:spPr>
      </p:pic>
      <p:sp>
        <p:nvSpPr>
          <p:cNvPr id="471" name="Google Shape;471;p72"/>
          <p:cNvSpPr txBox="1"/>
          <p:nvPr/>
        </p:nvSpPr>
        <p:spPr>
          <a:xfrm>
            <a:off x="7163250" y="1574725"/>
            <a:ext cx="1668900" cy="19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000">
                <a:solidFill>
                  <a:schemeClr val="dk1"/>
                </a:solidFill>
              </a:rPr>
              <a:t>John Ousterhout, a well-regarded systems researcher, used to call such values in systems voo-doo constants, because they seemed to require some form of black magic to set them correctly. Unfortunately, S has that flavor.</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#3: Better Accounting</a:t>
            </a:r>
            <a:endParaRPr/>
          </a:p>
        </p:txBody>
      </p:sp>
      <p:sp>
        <p:nvSpPr>
          <p:cNvPr id="477" name="Google Shape;477;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now have one more problem to solve: </a:t>
            </a:r>
            <a:br>
              <a:rPr lang="en"/>
            </a:br>
            <a:r>
              <a:rPr lang="en"/>
              <a:t>how to prevent gaming of our scheduler?</a:t>
            </a:r>
            <a:endParaRPr/>
          </a:p>
          <a:p>
            <a:pPr marL="0" lvl="0" indent="0" algn="l" rtl="0">
              <a:spcBef>
                <a:spcPts val="1600"/>
              </a:spcBef>
              <a:spcAft>
                <a:spcPts val="0"/>
              </a:spcAft>
              <a:buNone/>
            </a:pPr>
            <a:r>
              <a:rPr lang="en"/>
              <a:t>The real culprit here, as you might have guessed, are </a:t>
            </a:r>
            <a:r>
              <a:rPr lang="en" b="1"/>
              <a:t>Rules 4a and 4b</a:t>
            </a:r>
            <a:r>
              <a:rPr lang="en"/>
              <a:t>, which let a job retain its priority by relinquishing the CPU before the time slice expires. </a:t>
            </a:r>
            <a:endParaRPr/>
          </a:p>
          <a:p>
            <a:pPr marL="0" lvl="0" indent="0" algn="l" rtl="0">
              <a:spcBef>
                <a:spcPts val="1600"/>
              </a:spcBef>
              <a:spcAft>
                <a:spcPts val="1600"/>
              </a:spcAft>
              <a:buNone/>
            </a:pPr>
            <a:r>
              <a:rPr lang="en"/>
              <a:t>So what should we do?</a:t>
            </a:r>
            <a:endParaRPr/>
          </a:p>
        </p:txBody>
      </p:sp>
      <p:sp>
        <p:nvSpPr>
          <p:cNvPr id="478" name="Google Shape;47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#3: Better Accounting</a:t>
            </a:r>
            <a:endParaRPr/>
          </a:p>
        </p:txBody>
      </p:sp>
      <p:sp>
        <p:nvSpPr>
          <p:cNvPr id="484" name="Google Shape;48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 here is to perform better accounting of CPU time at each level of the MLFQ. Instead of forgetting how much of a time slice a process used at a given level, the scheduler should keep track; once a process has used its allotment, it is demoted to the next priority queue. Whether it uses the time slice in one long burst or many small ones does not matter. </a:t>
            </a:r>
            <a:endParaRPr/>
          </a:p>
          <a:p>
            <a:pPr marL="0" lvl="0" indent="0" algn="l" rtl="0">
              <a:spcBef>
                <a:spcPts val="1600"/>
              </a:spcBef>
              <a:spcAft>
                <a:spcPts val="0"/>
              </a:spcAft>
              <a:buNone/>
            </a:pPr>
            <a:r>
              <a:rPr lang="en"/>
              <a:t>We thus rewrite </a:t>
            </a:r>
            <a:r>
              <a:rPr lang="en" b="1"/>
              <a:t>Rules 4a and 4b</a:t>
            </a:r>
            <a:r>
              <a:rPr lang="en"/>
              <a:t> to the following single rule:</a:t>
            </a:r>
            <a:endParaRPr/>
          </a:p>
          <a:p>
            <a:pPr marL="457200" lvl="0" indent="-342900" algn="l" rtl="0">
              <a:spcBef>
                <a:spcPts val="1600"/>
              </a:spcBef>
              <a:spcAft>
                <a:spcPts val="0"/>
              </a:spcAft>
              <a:buSzPts val="1800"/>
              <a:buChar char="●"/>
            </a:pPr>
            <a:r>
              <a:rPr lang="en" b="1"/>
              <a:t>Rule 4:</a:t>
            </a:r>
            <a:r>
              <a:rPr lang="en"/>
              <a:t> Once a job uses up its time allotment at a given level (regardless of how many times it has given up the CPU), its priority is reduced (i.e., it moves down one queue).</a:t>
            </a:r>
            <a:endParaRPr/>
          </a:p>
        </p:txBody>
      </p:sp>
      <p:sp>
        <p:nvSpPr>
          <p:cNvPr id="485" name="Google Shape;48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Attempt #3: Better Accounting</a:t>
            </a:r>
            <a:endParaRPr/>
          </a:p>
        </p:txBody>
      </p:sp>
      <p:sp>
        <p:nvSpPr>
          <p:cNvPr id="491" name="Google Shape;49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92" name="Google Shape;492;p75"/>
          <p:cNvSpPr txBox="1">
            <a:spLocks noGrp="1"/>
          </p:cNvSpPr>
          <p:nvPr>
            <p:ph type="body" idx="1"/>
          </p:nvPr>
        </p:nvSpPr>
        <p:spPr>
          <a:xfrm>
            <a:off x="5742575" y="1152475"/>
            <a:ext cx="29253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This example shows what happens when a workload tries to game the scheduler with the old </a:t>
            </a:r>
            <a:r>
              <a:rPr lang="en" sz="1600" b="1"/>
              <a:t>Rules 4a and 4b</a:t>
            </a:r>
            <a:r>
              <a:rPr lang="en" sz="1600"/>
              <a:t> (on the left) as well the new anti-gaming </a:t>
            </a:r>
            <a:r>
              <a:rPr lang="en" sz="1600" b="1"/>
              <a:t>Rule 4</a:t>
            </a:r>
            <a:r>
              <a:rPr lang="en" sz="1600"/>
              <a:t>.</a:t>
            </a:r>
            <a:endParaRPr sz="1600"/>
          </a:p>
          <a:p>
            <a:pPr marL="0" lvl="0" indent="0" algn="l" rtl="0">
              <a:spcBef>
                <a:spcPts val="1600"/>
              </a:spcBef>
              <a:spcAft>
                <a:spcPts val="1600"/>
              </a:spcAft>
              <a:buNone/>
            </a:pPr>
            <a:r>
              <a:rPr lang="en" sz="1600"/>
              <a:t>With such protections in place, regardless of the I/O behavior of the process, it slowly moves down the queues, and thus cannot gain an unfair share of the CPU.</a:t>
            </a:r>
            <a:endParaRPr sz="1600"/>
          </a:p>
        </p:txBody>
      </p:sp>
      <p:pic>
        <p:nvPicPr>
          <p:cNvPr id="493" name="Google Shape;493;p75"/>
          <p:cNvPicPr preferRelativeResize="0"/>
          <p:nvPr/>
        </p:nvPicPr>
        <p:blipFill>
          <a:blip r:embed="rId3">
            <a:alphaModFix/>
          </a:blip>
          <a:stretch>
            <a:fillRect/>
          </a:stretch>
        </p:blipFill>
        <p:spPr>
          <a:xfrm>
            <a:off x="169525" y="1263600"/>
            <a:ext cx="5437775" cy="26162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sp>
        <p:nvSpPr>
          <p:cNvPr id="498" name="Google Shape;49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 Linux Completely Fair Scheduler</a:t>
            </a:r>
            <a:endParaRPr/>
          </a:p>
        </p:txBody>
      </p:sp>
      <p:sp>
        <p:nvSpPr>
          <p:cNvPr id="499" name="Google Shape;499;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50" u="sng">
                <a:solidFill>
                  <a:schemeClr val="hlink"/>
                </a:solidFill>
                <a:hlinkClick r:id="rId3"/>
              </a:rPr>
              <a:t>https://en.wikipedia.org/wiki/Completely_Fair_Scheduler</a:t>
            </a:r>
            <a:endParaRPr sz="1050">
              <a:solidFill>
                <a:srgbClr val="222222"/>
              </a:solidFill>
            </a:endParaRPr>
          </a:p>
          <a:p>
            <a:pPr marL="0" lvl="0" indent="0" algn="l" rtl="0">
              <a:spcBef>
                <a:spcPts val="600"/>
              </a:spcBef>
              <a:spcAft>
                <a:spcPts val="0"/>
              </a:spcAft>
              <a:buNone/>
            </a:pPr>
            <a:endParaRPr sz="1050">
              <a:solidFill>
                <a:srgbClr val="222222"/>
              </a:solidFill>
            </a:endParaRPr>
          </a:p>
          <a:p>
            <a:pPr marL="0" lvl="0" indent="0" algn="l" rtl="0">
              <a:spcBef>
                <a:spcPts val="600"/>
              </a:spcBef>
              <a:spcAft>
                <a:spcPts val="0"/>
              </a:spcAft>
              <a:buClr>
                <a:schemeClr val="dk1"/>
              </a:buClr>
              <a:buSzPts val="1100"/>
              <a:buFont typeface="Arial"/>
              <a:buNone/>
            </a:pPr>
            <a:r>
              <a:rPr lang="en" sz="1050">
                <a:solidFill>
                  <a:srgbClr val="222222"/>
                </a:solidFill>
              </a:rPr>
              <a:t>The data structure used for the scheduling algorithm is a </a:t>
            </a:r>
            <a:r>
              <a:rPr lang="en" sz="1050" u="sng">
                <a:solidFill>
                  <a:srgbClr val="0B0080"/>
                </a:solidFill>
                <a:hlinkClick r:id="rId4">
                  <a:extLst>
                    <a:ext uri="{A12FA001-AC4F-418D-AE19-62706E023703}">
                      <ahyp:hlinkClr xmlns:ahyp="http://schemas.microsoft.com/office/drawing/2018/hyperlinkcolor" val="tx"/>
                    </a:ext>
                  </a:extLst>
                </a:hlinkClick>
              </a:rPr>
              <a:t>red-black tree</a:t>
            </a:r>
            <a:r>
              <a:rPr lang="en" sz="1050">
                <a:solidFill>
                  <a:srgbClr val="222222"/>
                </a:solidFill>
              </a:rPr>
              <a:t> in which the nodes are scheduler-specific </a:t>
            </a:r>
            <a:r>
              <a:rPr lang="en" sz="1050">
                <a:solidFill>
                  <a:schemeClr val="dk1"/>
                </a:solidFill>
                <a:highlight>
                  <a:srgbClr val="F8F9FA"/>
                </a:highlight>
                <a:latin typeface="Courier New"/>
                <a:ea typeface="Courier New"/>
                <a:cs typeface="Courier New"/>
                <a:sym typeface="Courier New"/>
              </a:rPr>
              <a:t>sched_entity</a:t>
            </a:r>
            <a:r>
              <a:rPr lang="en" sz="1050">
                <a:solidFill>
                  <a:srgbClr val="222222"/>
                </a:solidFill>
              </a:rPr>
              <a:t> structures. These are derived from the general </a:t>
            </a:r>
            <a:r>
              <a:rPr lang="en" sz="1050">
                <a:solidFill>
                  <a:schemeClr val="dk1"/>
                </a:solidFill>
                <a:highlight>
                  <a:srgbClr val="F8F9FA"/>
                </a:highlight>
                <a:latin typeface="Courier New"/>
                <a:ea typeface="Courier New"/>
                <a:cs typeface="Courier New"/>
                <a:sym typeface="Courier New"/>
              </a:rPr>
              <a:t>task_struct</a:t>
            </a:r>
            <a:r>
              <a:rPr lang="en" sz="1050">
                <a:solidFill>
                  <a:srgbClr val="222222"/>
                </a:solidFill>
              </a:rPr>
              <a:t>process descriptor, with added scheduler elements.</a:t>
            </a:r>
            <a:endParaRPr sz="1050">
              <a:solidFill>
                <a:srgbClr val="222222"/>
              </a:solidFill>
            </a:endParaRPr>
          </a:p>
          <a:p>
            <a:pPr marL="0" lvl="0" indent="0" algn="l" rtl="0">
              <a:spcBef>
                <a:spcPts val="600"/>
              </a:spcBef>
              <a:spcAft>
                <a:spcPts val="0"/>
              </a:spcAft>
              <a:buClr>
                <a:schemeClr val="dk1"/>
              </a:buClr>
              <a:buSzPts val="1100"/>
              <a:buFont typeface="Arial"/>
              <a:buNone/>
            </a:pPr>
            <a:r>
              <a:rPr lang="en" sz="1050">
                <a:solidFill>
                  <a:srgbClr val="222222"/>
                </a:solidFill>
              </a:rPr>
              <a:t>The nodes are indexed by processor "</a:t>
            </a:r>
            <a:r>
              <a:rPr lang="en" sz="1050" i="1">
                <a:solidFill>
                  <a:srgbClr val="222222"/>
                </a:solidFill>
              </a:rPr>
              <a:t>execution time</a:t>
            </a:r>
            <a:r>
              <a:rPr lang="en" sz="1050">
                <a:solidFill>
                  <a:srgbClr val="222222"/>
                </a:solidFill>
              </a:rPr>
              <a:t>" in nanoseconds.</a:t>
            </a:r>
            <a:r>
              <a:rPr lang="en" sz="1400" u="sng" baseline="30000">
                <a:solidFill>
                  <a:srgbClr val="0B0080"/>
                </a:solidFill>
                <a:hlinkClick r:id="rId5">
                  <a:extLst>
                    <a:ext uri="{A12FA001-AC4F-418D-AE19-62706E023703}">
                      <ahyp:hlinkClr xmlns:ahyp="http://schemas.microsoft.com/office/drawing/2018/hyperlinkcolor" val="tx"/>
                    </a:ext>
                  </a:extLst>
                </a:hlinkClick>
              </a:rPr>
              <a:t>[3]</a:t>
            </a:r>
            <a:endParaRPr sz="1400" u="sng" baseline="30000">
              <a:solidFill>
                <a:srgbClr val="0B0080"/>
              </a:solidFill>
              <a:hlinkClick r:id="rId5">
                <a:extLst>
                  <a:ext uri="{A12FA001-AC4F-418D-AE19-62706E023703}">
                    <ahyp:hlinkClr xmlns:ahyp="http://schemas.microsoft.com/office/drawing/2018/hyperlinkcolor" val="tx"/>
                  </a:ext>
                </a:extLst>
              </a:hlinkClick>
            </a:endParaRPr>
          </a:p>
          <a:p>
            <a:pPr marL="0" lvl="0" indent="0" algn="l" rtl="0">
              <a:spcBef>
                <a:spcPts val="600"/>
              </a:spcBef>
              <a:spcAft>
                <a:spcPts val="0"/>
              </a:spcAft>
              <a:buClr>
                <a:schemeClr val="dk1"/>
              </a:buClr>
              <a:buSzPts val="1100"/>
              <a:buFont typeface="Arial"/>
              <a:buNone/>
            </a:pPr>
            <a:r>
              <a:rPr lang="en" sz="1050">
                <a:solidFill>
                  <a:srgbClr val="222222"/>
                </a:solidFill>
              </a:rPr>
              <a:t>A "</a:t>
            </a:r>
            <a:r>
              <a:rPr lang="en" sz="1050" i="1">
                <a:solidFill>
                  <a:srgbClr val="222222"/>
                </a:solidFill>
              </a:rPr>
              <a:t>maximum execution time</a:t>
            </a:r>
            <a:r>
              <a:rPr lang="en" sz="1050">
                <a:solidFill>
                  <a:srgbClr val="222222"/>
                </a:solidFill>
              </a:rPr>
              <a:t>" is also calculated for each process. This time is based upon the idea that an "ideal processor" would equally share processing power amongst all processes. Thus, the </a:t>
            </a:r>
            <a:r>
              <a:rPr lang="en" sz="1050" i="1">
                <a:solidFill>
                  <a:srgbClr val="222222"/>
                </a:solidFill>
              </a:rPr>
              <a:t>maximum execution time</a:t>
            </a:r>
            <a:r>
              <a:rPr lang="en" sz="1050">
                <a:solidFill>
                  <a:srgbClr val="222222"/>
                </a:solidFill>
              </a:rPr>
              <a:t> is the time the process has been waiting to run, divided by the total number of processes, or in other words, the </a:t>
            </a:r>
            <a:r>
              <a:rPr lang="en" sz="1050" i="1">
                <a:solidFill>
                  <a:srgbClr val="222222"/>
                </a:solidFill>
              </a:rPr>
              <a:t>maximum execution time</a:t>
            </a:r>
            <a:r>
              <a:rPr lang="en" sz="1050">
                <a:solidFill>
                  <a:srgbClr val="222222"/>
                </a:solidFill>
              </a:rPr>
              <a:t> is the time the process would have expected to run on an "ideal processor".</a:t>
            </a:r>
            <a:endParaRPr sz="1050">
              <a:solidFill>
                <a:srgbClr val="222222"/>
              </a:solidFill>
            </a:endParaRPr>
          </a:p>
          <a:p>
            <a:pPr marL="0" lvl="0" indent="0" algn="l" rtl="0">
              <a:spcBef>
                <a:spcPts val="600"/>
              </a:spcBef>
              <a:spcAft>
                <a:spcPts val="0"/>
              </a:spcAft>
              <a:buClr>
                <a:schemeClr val="dk1"/>
              </a:buClr>
              <a:buSzPts val="1100"/>
              <a:buFont typeface="Arial"/>
              <a:buNone/>
            </a:pPr>
            <a:r>
              <a:rPr lang="en" sz="1050">
                <a:solidFill>
                  <a:srgbClr val="222222"/>
                </a:solidFill>
              </a:rPr>
              <a:t>When the scheduler is invoked to run a new process, the operation of the scheduler is as follows:</a:t>
            </a:r>
            <a:endParaRPr sz="1050">
              <a:solidFill>
                <a:srgbClr val="222222"/>
              </a:solidFill>
            </a:endParaRPr>
          </a:p>
          <a:p>
            <a:pPr marL="901700" lvl="0" indent="-295275" algn="l" rtl="0">
              <a:spcBef>
                <a:spcPts val="600"/>
              </a:spcBef>
              <a:spcAft>
                <a:spcPts val="0"/>
              </a:spcAft>
              <a:buClr>
                <a:srgbClr val="222222"/>
              </a:buClr>
              <a:buSzPts val="1050"/>
              <a:buAutoNum type="arabicPeriod"/>
            </a:pPr>
            <a:r>
              <a:rPr lang="en" sz="1050">
                <a:solidFill>
                  <a:srgbClr val="222222"/>
                </a:solidFill>
              </a:rPr>
              <a:t>The leftmost node of the scheduling tree is chosen (as it will have the lowest spent </a:t>
            </a:r>
            <a:r>
              <a:rPr lang="en" sz="1050" i="1">
                <a:solidFill>
                  <a:srgbClr val="222222"/>
                </a:solidFill>
              </a:rPr>
              <a:t>execution time</a:t>
            </a:r>
            <a:r>
              <a:rPr lang="en" sz="1050">
                <a:solidFill>
                  <a:srgbClr val="222222"/>
                </a:solidFill>
              </a:rPr>
              <a:t>), and sent for execution.</a:t>
            </a:r>
            <a:endParaRPr sz="1050">
              <a:solidFill>
                <a:srgbClr val="222222"/>
              </a:solidFill>
            </a:endParaRPr>
          </a:p>
          <a:p>
            <a:pPr marL="901700" lvl="0" indent="-295275" algn="l" rtl="0">
              <a:spcBef>
                <a:spcPts val="0"/>
              </a:spcBef>
              <a:spcAft>
                <a:spcPts val="0"/>
              </a:spcAft>
              <a:buClr>
                <a:srgbClr val="222222"/>
              </a:buClr>
              <a:buSzPts val="1050"/>
              <a:buAutoNum type="arabicPeriod"/>
            </a:pPr>
            <a:r>
              <a:rPr lang="en" sz="1050">
                <a:solidFill>
                  <a:srgbClr val="222222"/>
                </a:solidFill>
              </a:rPr>
              <a:t>If the process simply completes execution, it is removed from the system and scheduling tree.</a:t>
            </a:r>
            <a:endParaRPr sz="1050">
              <a:solidFill>
                <a:srgbClr val="222222"/>
              </a:solidFill>
            </a:endParaRPr>
          </a:p>
          <a:p>
            <a:pPr marL="901700" lvl="0" indent="-295275" algn="l" rtl="0">
              <a:spcBef>
                <a:spcPts val="0"/>
              </a:spcBef>
              <a:spcAft>
                <a:spcPts val="0"/>
              </a:spcAft>
              <a:buClr>
                <a:srgbClr val="222222"/>
              </a:buClr>
              <a:buSzPts val="1050"/>
              <a:buAutoNum type="arabicPeriod"/>
            </a:pPr>
            <a:r>
              <a:rPr lang="en" sz="1050">
                <a:solidFill>
                  <a:srgbClr val="222222"/>
                </a:solidFill>
              </a:rPr>
              <a:t>If the process reaches its </a:t>
            </a:r>
            <a:r>
              <a:rPr lang="en" sz="1050" i="1">
                <a:solidFill>
                  <a:srgbClr val="222222"/>
                </a:solidFill>
              </a:rPr>
              <a:t>maximum execution time</a:t>
            </a:r>
            <a:r>
              <a:rPr lang="en" sz="1050">
                <a:solidFill>
                  <a:srgbClr val="222222"/>
                </a:solidFill>
              </a:rPr>
              <a:t> or is otherwise stopped (voluntarily or via interrupt) it is reinserted into the scheduling tree based on its new spent </a:t>
            </a:r>
            <a:r>
              <a:rPr lang="en" sz="1050" i="1">
                <a:solidFill>
                  <a:srgbClr val="222222"/>
                </a:solidFill>
              </a:rPr>
              <a:t>execution time</a:t>
            </a:r>
            <a:r>
              <a:rPr lang="en" sz="1050">
                <a:solidFill>
                  <a:srgbClr val="222222"/>
                </a:solidFill>
              </a:rPr>
              <a:t>.</a:t>
            </a:r>
            <a:endParaRPr sz="1050">
              <a:solidFill>
                <a:srgbClr val="222222"/>
              </a:solidFill>
            </a:endParaRPr>
          </a:p>
          <a:p>
            <a:pPr marL="901700" lvl="0" indent="-295275" algn="l" rtl="0">
              <a:spcBef>
                <a:spcPts val="0"/>
              </a:spcBef>
              <a:spcAft>
                <a:spcPts val="0"/>
              </a:spcAft>
              <a:buClr>
                <a:srgbClr val="222222"/>
              </a:buClr>
              <a:buSzPts val="1050"/>
              <a:buAutoNum type="arabicPeriod"/>
            </a:pPr>
            <a:r>
              <a:rPr lang="en" sz="1050">
                <a:solidFill>
                  <a:srgbClr val="222222"/>
                </a:solidFill>
              </a:rPr>
              <a:t>The new leftmost node will then be selected from the tree, repeating the iteration.</a:t>
            </a:r>
            <a:endParaRPr sz="1050">
              <a:solidFill>
                <a:srgbClr val="222222"/>
              </a:solidFill>
            </a:endParaRPr>
          </a:p>
          <a:p>
            <a:pPr marL="0" lvl="0" indent="0" algn="l" rtl="0">
              <a:spcBef>
                <a:spcPts val="600"/>
              </a:spcBef>
              <a:spcAft>
                <a:spcPts val="0"/>
              </a:spcAft>
              <a:buClr>
                <a:schemeClr val="dk1"/>
              </a:buClr>
              <a:buSzPts val="1100"/>
              <a:buFont typeface="Arial"/>
              <a:buNone/>
            </a:pPr>
            <a:r>
              <a:rPr lang="en" sz="1050">
                <a:solidFill>
                  <a:srgbClr val="222222"/>
                </a:solidFill>
              </a:rPr>
              <a:t>If the process spends a lot of its time sleeping, then its spent time value is low and it automatically gets the priority boost when it finally needs it. Hence such tasks do not get less processor time than the tasks that are constantly running.</a:t>
            </a:r>
            <a:endParaRPr sz="1050">
              <a:solidFill>
                <a:srgbClr val="222222"/>
              </a:solidFill>
            </a:endParaRPr>
          </a:p>
          <a:p>
            <a:pPr marL="0" lvl="0" indent="0" algn="l" rtl="0">
              <a:spcBef>
                <a:spcPts val="600"/>
              </a:spcBef>
              <a:spcAft>
                <a:spcPts val="1600"/>
              </a:spcAft>
              <a:buNone/>
            </a:pPr>
            <a:endParaRPr/>
          </a:p>
        </p:txBody>
      </p:sp>
      <p:sp>
        <p:nvSpPr>
          <p:cNvPr id="500" name="Google Shape;50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52" name="Google Shape;152;p32"/>
          <p:cNvSpPr txBox="1">
            <a:spLocks noGrp="1"/>
          </p:cNvSpPr>
          <p:nvPr>
            <p:ph type="body" idx="1"/>
          </p:nvPr>
        </p:nvSpPr>
        <p:spPr>
          <a:xfrm>
            <a:off x="311700" y="3277500"/>
            <a:ext cx="8520600" cy="16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understand this issue better, let us assume we have two jobs, A and B, which each need 50 ms of CPU time. However, there is one obvious difference: A runs for 10 ms and then issues an I/O request (assume here that I/Os each take 10 ms), whereas B simply uses the CPU for 50 ms and performs no I/O. The scheduler runs A first, then B after.</a:t>
            </a:r>
            <a:endParaRPr/>
          </a:p>
        </p:txBody>
      </p:sp>
      <p:sp>
        <p:nvSpPr>
          <p:cNvPr id="153" name="Google Shape;15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54" name="Google Shape;154;p32"/>
          <p:cNvPicPr preferRelativeResize="0"/>
          <p:nvPr/>
        </p:nvPicPr>
        <p:blipFill>
          <a:blip r:embed="rId3">
            <a:alphaModFix/>
          </a:blip>
          <a:stretch>
            <a:fillRect/>
          </a:stretch>
        </p:blipFill>
        <p:spPr>
          <a:xfrm>
            <a:off x="2361788" y="1223600"/>
            <a:ext cx="4420415" cy="1954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506" name="Google Shape;506;p77"/>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60" name="Google Shape;160;p33"/>
          <p:cNvSpPr txBox="1">
            <a:spLocks noGrp="1"/>
          </p:cNvSpPr>
          <p:nvPr>
            <p:ph type="body" idx="1"/>
          </p:nvPr>
        </p:nvSpPr>
        <p:spPr>
          <a:xfrm>
            <a:off x="311700" y="3277500"/>
            <a:ext cx="8520600" cy="16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understand this issue better, let us assume we have two jobs, A and B, which each need 50 ms of CPU time. However, there is one obvious difference: A runs for 10 ms and then issues an I/O request (assume here that I/Os each take 10 ms), whereas B simply uses the CPU for 50 ms and performs no I/O. The scheduler runs A first, then B after.</a:t>
            </a:r>
            <a:endParaRPr/>
          </a:p>
        </p:txBody>
      </p:sp>
      <p:sp>
        <p:nvSpPr>
          <p:cNvPr id="161" name="Google Shape;16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62" name="Google Shape;162;p33"/>
          <p:cNvPicPr preferRelativeResize="0"/>
          <p:nvPr/>
        </p:nvPicPr>
        <p:blipFill>
          <a:blip r:embed="rId3">
            <a:alphaModFix/>
          </a:blip>
          <a:stretch>
            <a:fillRect/>
          </a:stretch>
        </p:blipFill>
        <p:spPr>
          <a:xfrm>
            <a:off x="2361788" y="1223600"/>
            <a:ext cx="4420415" cy="1954975"/>
          </a:xfrm>
          <a:prstGeom prst="rect">
            <a:avLst/>
          </a:prstGeom>
          <a:noFill/>
          <a:ln>
            <a:noFill/>
          </a:ln>
        </p:spPr>
      </p:pic>
      <p:sp>
        <p:nvSpPr>
          <p:cNvPr id="163" name="Google Shape;163;p33"/>
          <p:cNvSpPr txBox="1"/>
          <p:nvPr/>
        </p:nvSpPr>
        <p:spPr>
          <a:xfrm>
            <a:off x="2945550" y="875900"/>
            <a:ext cx="3252900" cy="3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rPr>
              <a:t>This is a poor use of resources!</a:t>
            </a:r>
            <a:endParaRPr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69" name="Google Shape;169;p34"/>
          <p:cNvSpPr txBox="1">
            <a:spLocks noGrp="1"/>
          </p:cNvSpPr>
          <p:nvPr>
            <p:ph type="body" idx="1"/>
          </p:nvPr>
        </p:nvSpPr>
        <p:spPr>
          <a:xfrm>
            <a:off x="311700" y="3277500"/>
            <a:ext cx="8520600" cy="16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Assume we are trying to build a STCF scheduler. How should such a scheduler account for the fact that A is broken up into 5 10-ms sub-jobs, whereas B is just a single 50-ms CPU demand? </a:t>
            </a:r>
            <a:br>
              <a:rPr lang="en"/>
            </a:br>
            <a:r>
              <a:rPr lang="en" b="1"/>
              <a:t>Clearly, just running one job and then the other without considering how to take I/O into account makes little sense.</a:t>
            </a:r>
            <a:endParaRPr b="1"/>
          </a:p>
        </p:txBody>
      </p:sp>
      <p:sp>
        <p:nvSpPr>
          <p:cNvPr id="170" name="Google Shape;17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71" name="Google Shape;171;p34"/>
          <p:cNvPicPr preferRelativeResize="0"/>
          <p:nvPr/>
        </p:nvPicPr>
        <p:blipFill>
          <a:blip r:embed="rId3">
            <a:alphaModFix/>
          </a:blip>
          <a:stretch>
            <a:fillRect/>
          </a:stretch>
        </p:blipFill>
        <p:spPr>
          <a:xfrm>
            <a:off x="2361788" y="1223600"/>
            <a:ext cx="4420415" cy="1954975"/>
          </a:xfrm>
          <a:prstGeom prst="rect">
            <a:avLst/>
          </a:prstGeom>
          <a:noFill/>
          <a:ln>
            <a:noFill/>
          </a:ln>
        </p:spPr>
      </p:pic>
      <p:sp>
        <p:nvSpPr>
          <p:cNvPr id="172" name="Google Shape;172;p34"/>
          <p:cNvSpPr txBox="1"/>
          <p:nvPr/>
        </p:nvSpPr>
        <p:spPr>
          <a:xfrm>
            <a:off x="2945550" y="875900"/>
            <a:ext cx="3252900" cy="3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rPr>
              <a:t>This is a poor use of resources!</a:t>
            </a:r>
            <a:endParaRPr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78" name="Google Shape;178;p35"/>
          <p:cNvSpPr txBox="1">
            <a:spLocks noGrp="1"/>
          </p:cNvSpPr>
          <p:nvPr>
            <p:ph type="body" idx="1"/>
          </p:nvPr>
        </p:nvSpPr>
        <p:spPr>
          <a:xfrm>
            <a:off x="311700" y="2896500"/>
            <a:ext cx="8520600" cy="205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 common approach is to treat each 10-ms sub-job of A as an independent job. Thus, when the system starts, its choice is whether to schedule </a:t>
            </a:r>
            <a:r>
              <a:rPr lang="en" sz="1600">
                <a:solidFill>
                  <a:schemeClr val="dk1"/>
                </a:solidFill>
              </a:rPr>
              <a:t>a 10-ms A or a 50-ms B.</a:t>
            </a:r>
            <a:endParaRPr sz="1600" b="1"/>
          </a:p>
        </p:txBody>
      </p:sp>
      <p:sp>
        <p:nvSpPr>
          <p:cNvPr id="179" name="Google Shape;17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80" name="Google Shape;180;p35"/>
          <p:cNvPicPr preferRelativeResize="0"/>
          <p:nvPr/>
        </p:nvPicPr>
        <p:blipFill>
          <a:blip r:embed="rId3">
            <a:alphaModFix/>
          </a:blip>
          <a:stretch>
            <a:fillRect/>
          </a:stretch>
        </p:blipFill>
        <p:spPr>
          <a:xfrm>
            <a:off x="2541263" y="1017725"/>
            <a:ext cx="4061469" cy="174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I/O Example</a:t>
            </a:r>
            <a:endParaRPr/>
          </a:p>
        </p:txBody>
      </p:sp>
      <p:sp>
        <p:nvSpPr>
          <p:cNvPr id="186" name="Google Shape;186;p36"/>
          <p:cNvSpPr txBox="1">
            <a:spLocks noGrp="1"/>
          </p:cNvSpPr>
          <p:nvPr>
            <p:ph type="body" idx="1"/>
          </p:nvPr>
        </p:nvSpPr>
        <p:spPr>
          <a:xfrm>
            <a:off x="311700" y="2896500"/>
            <a:ext cx="8520600" cy="20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With STCF, the choice is clear: choose the shorter one, in this case A.</a:t>
            </a:r>
            <a:endParaRPr sz="1600"/>
          </a:p>
          <a:p>
            <a:pPr marL="0" lvl="0" indent="0" algn="l" rtl="0">
              <a:spcBef>
                <a:spcPts val="1600"/>
              </a:spcBef>
              <a:spcAft>
                <a:spcPts val="0"/>
              </a:spcAft>
              <a:buNone/>
            </a:pPr>
            <a:r>
              <a:rPr lang="en" sz="1600"/>
              <a:t>Then, when the first sub-job of A has completed, only B is left, and it begins running.</a:t>
            </a:r>
            <a:endParaRPr sz="1600"/>
          </a:p>
          <a:p>
            <a:pPr marL="0" lvl="0" indent="0" algn="l" rtl="0">
              <a:spcBef>
                <a:spcPts val="1600"/>
              </a:spcBef>
              <a:spcAft>
                <a:spcPts val="1600"/>
              </a:spcAft>
              <a:buNone/>
            </a:pPr>
            <a:r>
              <a:rPr lang="en" sz="1600"/>
              <a:t>Then a new sub-job of A is submitted, and it preempts B and runs for 10 ms. Doing so allows for overlap, with the CPU being used by one process while waiting for the I/O of another process to complete; the system is thus better utilized.</a:t>
            </a:r>
            <a:endParaRPr sz="1600" b="1"/>
          </a:p>
        </p:txBody>
      </p:sp>
      <p:sp>
        <p:nvSpPr>
          <p:cNvPr id="187" name="Google Shape;18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88" name="Google Shape;188;p36"/>
          <p:cNvPicPr preferRelativeResize="0"/>
          <p:nvPr/>
        </p:nvPicPr>
        <p:blipFill>
          <a:blip r:embed="rId3">
            <a:alphaModFix/>
          </a:blip>
          <a:stretch>
            <a:fillRect/>
          </a:stretch>
        </p:blipFill>
        <p:spPr>
          <a:xfrm>
            <a:off x="2541263" y="1017725"/>
            <a:ext cx="4061469" cy="1749100"/>
          </a:xfrm>
          <a:prstGeom prst="rect">
            <a:avLst/>
          </a:prstGeom>
          <a:noFill/>
          <a:ln>
            <a:noFill/>
          </a:ln>
        </p:spPr>
      </p:pic>
      <p:sp>
        <p:nvSpPr>
          <p:cNvPr id="189" name="Google Shape;189;p36"/>
          <p:cNvSpPr txBox="1"/>
          <p:nvPr/>
        </p:nvSpPr>
        <p:spPr>
          <a:xfrm>
            <a:off x="5579400" y="1107600"/>
            <a:ext cx="3252900" cy="3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rPr>
              <a:t>This is a better use of resources!</a:t>
            </a:r>
            <a:endParaRPr b="1">
              <a:solidFill>
                <a:srgbClr val="FF0000"/>
              </a:solidFill>
            </a:endParaRPr>
          </a:p>
        </p:txBody>
      </p:sp>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4050</Words>
  <Application>Microsoft Macintosh PowerPoint</Application>
  <PresentationFormat>On-screen Show (16:9)</PresentationFormat>
  <Paragraphs>250</Paragraphs>
  <Slides>50</Slides>
  <Notes>50</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Lato Light</vt:lpstr>
      <vt:lpstr>Arial</vt:lpstr>
      <vt:lpstr>Lato</vt:lpstr>
      <vt:lpstr>Courier New</vt:lpstr>
      <vt:lpstr>Tim Richards Style</vt:lpstr>
      <vt:lpstr>Simple Light</vt:lpstr>
      <vt:lpstr>377 Operating Systems</vt:lpstr>
      <vt:lpstr>PowerPoint Presentation</vt:lpstr>
      <vt:lpstr>Workload Assumptions</vt:lpstr>
      <vt:lpstr>Incorporating I/O</vt:lpstr>
      <vt:lpstr>I/O Example</vt:lpstr>
      <vt:lpstr>I/O Example</vt:lpstr>
      <vt:lpstr>I/O Example</vt:lpstr>
      <vt:lpstr>I/O Example</vt:lpstr>
      <vt:lpstr>I/O Example</vt:lpstr>
      <vt:lpstr>I/O Example</vt:lpstr>
      <vt:lpstr>Workload Assumptions</vt:lpstr>
      <vt:lpstr>Workload Assumptions</vt:lpstr>
      <vt:lpstr>The Multi-Level Feedback Queue</vt:lpstr>
      <vt:lpstr>The Problem MLFQ Tries to Solve</vt:lpstr>
      <vt:lpstr>PowerPoint Presentation</vt:lpstr>
      <vt:lpstr>PowerPoint Presentation</vt:lpstr>
      <vt:lpstr>MLFQ: Basic Idea</vt:lpstr>
      <vt:lpstr>MLFQ: Basic Rules</vt:lpstr>
      <vt:lpstr>MLFQ: Intuition</vt:lpstr>
      <vt:lpstr>MLFQ: Intuition</vt:lpstr>
      <vt:lpstr>MLFQ: Intuition</vt:lpstr>
      <vt:lpstr>MLFQ: What does it look like?</vt:lpstr>
      <vt:lpstr>MLFQ: What does it look like?</vt:lpstr>
      <vt:lpstr>MLFQ: What does it look like?</vt:lpstr>
      <vt:lpstr>Attempt #1: How to change priority</vt:lpstr>
      <vt:lpstr>Attempt #1: How to change priority</vt:lpstr>
      <vt:lpstr>Attempt #1: How to change priority</vt:lpstr>
      <vt:lpstr>Attempt #1: How to change priority</vt:lpstr>
      <vt:lpstr>Attempt #1: How to change priority</vt:lpstr>
      <vt:lpstr>Attempt #1: How to change priority</vt:lpstr>
      <vt:lpstr>Example 1: A Single Long-Running Job</vt:lpstr>
      <vt:lpstr>Example 2: Along Came a Short Job</vt:lpstr>
      <vt:lpstr>Example 2: Along Came a Short Job</vt:lpstr>
      <vt:lpstr>Example 2: Along Came a Short Job</vt:lpstr>
      <vt:lpstr>Example 3: What about I/O?</vt:lpstr>
      <vt:lpstr>Example 3: What about I/O?</vt:lpstr>
      <vt:lpstr>Example 3: What about I/O?</vt:lpstr>
      <vt:lpstr>Example 3: What about I/O?</vt:lpstr>
      <vt:lpstr>Example 3: What about I/O?</vt:lpstr>
      <vt:lpstr>Attempt #2: The Priority Boost</vt:lpstr>
      <vt:lpstr>Attempt #2: The Priority Boost</vt:lpstr>
      <vt:lpstr>Attempt #2: The Priority Boost</vt:lpstr>
      <vt:lpstr>Attempt #2: The Priority Boost</vt:lpstr>
      <vt:lpstr>Attempt #2: The Priority Boost</vt:lpstr>
      <vt:lpstr>Attempt #2: The Priority Boost</vt:lpstr>
      <vt:lpstr>Attempt #3: Better Accounting</vt:lpstr>
      <vt:lpstr>Attempt #3: Better Accounting</vt:lpstr>
      <vt:lpstr>Attempt #3: Better Accounting</vt:lpstr>
      <vt:lpstr>Case study: Linux Completely Fair Scheduler</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377 Operating Systems</dc:title>
  <cp:lastModifiedBy>Timothy Richards</cp:lastModifiedBy>
  <cp:revision>3</cp:revision>
  <dcterms:modified xsi:type="dcterms:W3CDTF">2023-02-26T16:21:43Z</dcterms:modified>
</cp:coreProperties>
</file>